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1424" r:id="rId2"/>
    <p:sldId id="258" r:id="rId3"/>
    <p:sldId id="272" r:id="rId4"/>
    <p:sldId id="273" r:id="rId5"/>
    <p:sldId id="1442" r:id="rId6"/>
    <p:sldId id="1439" r:id="rId7"/>
    <p:sldId id="261" r:id="rId8"/>
    <p:sldId id="270" r:id="rId9"/>
    <p:sldId id="1440" r:id="rId10"/>
    <p:sldId id="1441" r:id="rId11"/>
    <p:sldId id="1431" r:id="rId12"/>
    <p:sldId id="1432" r:id="rId13"/>
    <p:sldId id="1438" r:id="rId14"/>
    <p:sldId id="1433" r:id="rId15"/>
    <p:sldId id="1435" r:id="rId16"/>
    <p:sldId id="1419" r:id="rId17"/>
    <p:sldId id="1437" r:id="rId18"/>
    <p:sldId id="262" r:id="rId19"/>
    <p:sldId id="260" r:id="rId20"/>
    <p:sldId id="1423" r:id="rId21"/>
    <p:sldId id="26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8AB3DD"/>
    <a:srgbClr val="CF6464"/>
    <a:srgbClr val="F89090"/>
    <a:srgbClr val="E7E6E6"/>
    <a:srgbClr val="0F3478"/>
    <a:srgbClr val="2B5DA2"/>
    <a:srgbClr val="1B66A1"/>
    <a:srgbClr val="6C0000"/>
    <a:srgbClr val="1353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Number</a:t>
            </a:r>
            <a:r>
              <a:rPr lang="en-US" baseline="0" dirty="0"/>
              <a:t> of </a:t>
            </a:r>
            <a:r>
              <a:rPr lang="en-IN" sz="1862" b="0" i="0" u="none" strike="noStrike" baseline="0" dirty="0">
                <a:effectLst/>
              </a:rPr>
              <a:t>travellers</a:t>
            </a:r>
            <a:r>
              <a:rPr lang="en-US" baseline="0" dirty="0"/>
              <a:t> in each category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C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B1B-4922-BC4E-73C843059C5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B1B-4922-BC4E-73C843059C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Detractors</c:v>
                </c:pt>
                <c:pt idx="1">
                  <c:v>Passives</c:v>
                </c:pt>
                <c:pt idx="2">
                  <c:v>Promoters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26010</c:v>
                </c:pt>
                <c:pt idx="1">
                  <c:v>28237</c:v>
                </c:pt>
                <c:pt idx="2">
                  <c:v>33849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1B-4922-BC4E-73C843059C5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7"/>
        <c:overlap val="-27"/>
        <c:axId val="949941280"/>
        <c:axId val="1082752352"/>
      </c:barChart>
      <c:catAx>
        <c:axId val="94994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2752352"/>
        <c:crosses val="autoZero"/>
        <c:auto val="1"/>
        <c:lblAlgn val="ctr"/>
        <c:lblOffset val="100"/>
        <c:noMultiLvlLbl val="0"/>
      </c:catAx>
      <c:valAx>
        <c:axId val="1082752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9941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0" cmpd="sng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cap="all" spc="100" normalizeH="0" baseline="0">
                <a:ln>
                  <a:noFill/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Reasons for negative feedback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cap="all" spc="100" normalizeH="0" baseline="0">
              <a:ln>
                <a:noFill/>
              </a:ln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times the word was mentioned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1"/>
          <c:dLbls>
            <c:spPr>
              <a:solidFill>
                <a:srgbClr val="76717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ln>
                      <a:noFill/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Delay</c:v>
                </c:pt>
                <c:pt idx="1">
                  <c:v>missed/miss</c:v>
                </c:pt>
                <c:pt idx="2">
                  <c:v>Ambience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81</c:v>
                </c:pt>
                <c:pt idx="1">
                  <c:v>18</c:v>
                </c:pt>
                <c:pt idx="2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30-470A-A3DF-3ECE30AAEF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1"/>
        <c:overlap val="-6"/>
        <c:axId val="733785168"/>
        <c:axId val="736008144"/>
      </c:barChart>
      <c:catAx>
        <c:axId val="733785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all" spc="150" normalizeH="0" baseline="0">
                <a:ln>
                  <a:noFill/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008144"/>
        <c:crosses val="autoZero"/>
        <c:auto val="1"/>
        <c:lblAlgn val="ctr"/>
        <c:lblOffset val="100"/>
        <c:noMultiLvlLbl val="0"/>
      </c:catAx>
      <c:valAx>
        <c:axId val="736008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ln>
                  <a:noFill/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3785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ln>
                <a:noFill/>
              </a:ln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767171"/>
    </a:solidFill>
    <a:ln w="9525" cap="flat" cmpd="sng" algn="ctr">
      <a:noFill/>
      <a:round/>
    </a:ln>
    <a:effectLst/>
  </c:spPr>
  <c:txPr>
    <a:bodyPr/>
    <a:lstStyle/>
    <a:p>
      <a:pPr>
        <a:defRPr sz="1600">
          <a:ln>
            <a:noFill/>
          </a:ln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6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9DCBD1-A0DC-4B1C-A17B-7CAB2A2BF651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E5EBD18-4D1C-4114-8695-35E204ABC651}">
      <dgm:prSet phldrT="[Text]"/>
      <dgm:spPr/>
      <dgm:t>
        <a:bodyPr/>
        <a:lstStyle/>
        <a:p>
          <a:r>
            <a:rPr lang="en-IN" dirty="0"/>
            <a:t>Likelihood to recommend</a:t>
          </a:r>
        </a:p>
      </dgm:t>
    </dgm:pt>
    <dgm:pt modelId="{D6AB25BD-36D0-446D-96C4-619AE80F5F8E}" type="parTrans" cxnId="{5593AF5E-3444-4C44-94B6-1D6F437C4524}">
      <dgm:prSet/>
      <dgm:spPr/>
      <dgm:t>
        <a:bodyPr/>
        <a:lstStyle/>
        <a:p>
          <a:endParaRPr lang="en-IN"/>
        </a:p>
      </dgm:t>
    </dgm:pt>
    <dgm:pt modelId="{84A5C1FA-C076-4ED5-B74C-13F6304674F3}" type="sibTrans" cxnId="{5593AF5E-3444-4C44-94B6-1D6F437C4524}">
      <dgm:prSet/>
      <dgm:spPr/>
      <dgm:t>
        <a:bodyPr/>
        <a:lstStyle/>
        <a:p>
          <a:endParaRPr lang="en-IN"/>
        </a:p>
      </dgm:t>
    </dgm:pt>
    <dgm:pt modelId="{4A448806-4B13-4B9F-AC7C-476B21C765EB}">
      <dgm:prSet phldrT="[Text]"/>
      <dgm:spPr/>
      <dgm:t>
        <a:bodyPr/>
        <a:lstStyle/>
        <a:p>
          <a:r>
            <a:rPr lang="en-IN" dirty="0"/>
            <a:t>Airline status</a:t>
          </a:r>
        </a:p>
      </dgm:t>
    </dgm:pt>
    <dgm:pt modelId="{F7AB1CEB-38A9-4247-AC47-5EEE83EA870E}" type="parTrans" cxnId="{D7E49ED9-5829-42BB-8768-A25D39BBBB1E}">
      <dgm:prSet/>
      <dgm:spPr/>
      <dgm:t>
        <a:bodyPr/>
        <a:lstStyle/>
        <a:p>
          <a:endParaRPr lang="en-IN"/>
        </a:p>
      </dgm:t>
    </dgm:pt>
    <dgm:pt modelId="{9AD4D31F-A0E8-4721-8603-AEFF744CD41C}" type="sibTrans" cxnId="{D7E49ED9-5829-42BB-8768-A25D39BBBB1E}">
      <dgm:prSet/>
      <dgm:spPr/>
      <dgm:t>
        <a:bodyPr/>
        <a:lstStyle/>
        <a:p>
          <a:endParaRPr lang="en-IN"/>
        </a:p>
      </dgm:t>
    </dgm:pt>
    <dgm:pt modelId="{BCE0A1AF-C070-4C24-AA28-B81B0C50AA5C}">
      <dgm:prSet phldrT="[Text]"/>
      <dgm:spPr>
        <a:noFill/>
        <a:ln>
          <a:noFill/>
        </a:ln>
      </dgm:spPr>
      <dgm:t>
        <a:bodyPr/>
        <a:lstStyle/>
        <a:p>
          <a:r>
            <a:rPr lang="en-IN" dirty="0">
              <a:solidFill>
                <a:schemeClr val="bg1"/>
              </a:solidFill>
            </a:rPr>
            <a:t>.</a:t>
          </a:r>
        </a:p>
      </dgm:t>
    </dgm:pt>
    <dgm:pt modelId="{C4EA30A9-FEDB-4D2C-922E-0DE08A45CCED}" type="sibTrans" cxnId="{03863713-4556-43CC-B498-F0765B8232D3}">
      <dgm:prSet/>
      <dgm:spPr/>
      <dgm:t>
        <a:bodyPr/>
        <a:lstStyle/>
        <a:p>
          <a:endParaRPr lang="en-IN"/>
        </a:p>
      </dgm:t>
    </dgm:pt>
    <dgm:pt modelId="{77C0E5CB-CF6D-4212-AF4D-3371ED22E038}" type="parTrans" cxnId="{03863713-4556-43CC-B498-F0765B8232D3}">
      <dgm:prSet/>
      <dgm:spPr/>
      <dgm:t>
        <a:bodyPr/>
        <a:lstStyle/>
        <a:p>
          <a:endParaRPr lang="en-IN"/>
        </a:p>
      </dgm:t>
    </dgm:pt>
    <dgm:pt modelId="{FF396AF9-53A2-428E-AB56-8975AF75A5D7}">
      <dgm:prSet phldrT="[Text]" phldr="1"/>
      <dgm:spPr>
        <a:noFill/>
        <a:ln>
          <a:noFill/>
        </a:ln>
      </dgm:spPr>
      <dgm:t>
        <a:bodyPr/>
        <a:lstStyle/>
        <a:p>
          <a:endParaRPr lang="en-IN" dirty="0"/>
        </a:p>
      </dgm:t>
    </dgm:pt>
    <dgm:pt modelId="{2271FFBF-3937-4DAA-9D3B-24FBDE922833}" type="sibTrans" cxnId="{E0C7354C-C397-404F-8EE8-8F2F383B9BEA}">
      <dgm:prSet/>
      <dgm:spPr/>
      <dgm:t>
        <a:bodyPr/>
        <a:lstStyle/>
        <a:p>
          <a:endParaRPr lang="en-IN"/>
        </a:p>
      </dgm:t>
    </dgm:pt>
    <dgm:pt modelId="{4B726165-E38B-4215-B6FE-2B1CFED14451}" type="parTrans" cxnId="{E0C7354C-C397-404F-8EE8-8F2F383B9BEA}">
      <dgm:prSet/>
      <dgm:spPr/>
      <dgm:t>
        <a:bodyPr/>
        <a:lstStyle/>
        <a:p>
          <a:endParaRPr lang="en-IN"/>
        </a:p>
      </dgm:t>
    </dgm:pt>
    <dgm:pt modelId="{251A1A9D-DEA0-422E-8BCB-189EF473E836}">
      <dgm:prSet phldrT="[Text]"/>
      <dgm:spPr>
        <a:noFill/>
        <a:ln>
          <a:noFill/>
        </a:ln>
      </dgm:spPr>
      <dgm:t>
        <a:bodyPr/>
        <a:lstStyle/>
        <a:p>
          <a:r>
            <a:rPr lang="en-IN" dirty="0">
              <a:solidFill>
                <a:schemeClr val="bg1"/>
              </a:solidFill>
            </a:rPr>
            <a:t>.</a:t>
          </a:r>
        </a:p>
      </dgm:t>
    </dgm:pt>
    <dgm:pt modelId="{53D5974C-4DB1-4FF0-AA0D-624B4A1AF84B}" type="sibTrans" cxnId="{24B65CD0-0712-430B-B3FD-EB217B9BAAD8}">
      <dgm:prSet/>
      <dgm:spPr/>
      <dgm:t>
        <a:bodyPr/>
        <a:lstStyle/>
        <a:p>
          <a:endParaRPr lang="en-IN"/>
        </a:p>
      </dgm:t>
    </dgm:pt>
    <dgm:pt modelId="{51A041B3-DE75-4EF1-B997-AA6DEC1F605E}" type="parTrans" cxnId="{24B65CD0-0712-430B-B3FD-EB217B9BAAD8}">
      <dgm:prSet/>
      <dgm:spPr/>
      <dgm:t>
        <a:bodyPr/>
        <a:lstStyle/>
        <a:p>
          <a:endParaRPr lang="en-IN"/>
        </a:p>
      </dgm:t>
    </dgm:pt>
    <dgm:pt modelId="{D232497E-6E40-4EE8-B828-45114C37179D}" type="pres">
      <dgm:prSet presAssocID="{0C9DCBD1-A0DC-4B1C-A17B-7CAB2A2BF651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915E50B4-9847-43A1-AD3E-7C775C323553}" type="pres">
      <dgm:prSet presAssocID="{0C9DCBD1-A0DC-4B1C-A17B-7CAB2A2BF651}" presName="dummyMaxCanvas" presStyleCnt="0"/>
      <dgm:spPr/>
    </dgm:pt>
    <dgm:pt modelId="{EE9C29B0-B674-4AEC-9DCB-3A3E0F7BF596}" type="pres">
      <dgm:prSet presAssocID="{0C9DCBD1-A0DC-4B1C-A17B-7CAB2A2BF651}" presName="parentComposite" presStyleCnt="0"/>
      <dgm:spPr/>
    </dgm:pt>
    <dgm:pt modelId="{FBAB51E6-13B8-4CBD-944D-DF824E765BC7}" type="pres">
      <dgm:prSet presAssocID="{0C9DCBD1-A0DC-4B1C-A17B-7CAB2A2BF651}" presName="parent1" presStyleLbl="alignAccFollowNode1" presStyleIdx="0" presStyleCnt="4">
        <dgm:presLayoutVars>
          <dgm:chMax val="4"/>
        </dgm:presLayoutVars>
      </dgm:prSet>
      <dgm:spPr/>
    </dgm:pt>
    <dgm:pt modelId="{3B6D6A38-14C3-4C74-B709-7E630CE52178}" type="pres">
      <dgm:prSet presAssocID="{0C9DCBD1-A0DC-4B1C-A17B-7CAB2A2BF651}" presName="parent2" presStyleLbl="alignAccFollowNode1" presStyleIdx="1" presStyleCnt="4">
        <dgm:presLayoutVars>
          <dgm:chMax val="4"/>
        </dgm:presLayoutVars>
      </dgm:prSet>
      <dgm:spPr/>
    </dgm:pt>
    <dgm:pt modelId="{3E1B2F5C-9373-46E0-9C4B-74B7CA5E4182}" type="pres">
      <dgm:prSet presAssocID="{0C9DCBD1-A0DC-4B1C-A17B-7CAB2A2BF651}" presName="childrenComposite" presStyleCnt="0"/>
      <dgm:spPr/>
    </dgm:pt>
    <dgm:pt modelId="{A4CF9A4B-660C-4875-B595-223140649ACD}" type="pres">
      <dgm:prSet presAssocID="{0C9DCBD1-A0DC-4B1C-A17B-7CAB2A2BF651}" presName="dummyMaxCanvas_ChildArea" presStyleCnt="0"/>
      <dgm:spPr/>
    </dgm:pt>
    <dgm:pt modelId="{50420FA0-6667-4E5F-B24F-80F70B75F38D}" type="pres">
      <dgm:prSet presAssocID="{0C9DCBD1-A0DC-4B1C-A17B-7CAB2A2BF651}" presName="fulcrum" presStyleLbl="alignAccFollowNode1" presStyleIdx="2" presStyleCnt="4"/>
      <dgm:spPr/>
    </dgm:pt>
    <dgm:pt modelId="{02D993D8-1126-4F9E-8048-84218850E620}" type="pres">
      <dgm:prSet presAssocID="{0C9DCBD1-A0DC-4B1C-A17B-7CAB2A2BF651}" presName="balance_12" presStyleLbl="alignAccFollowNode1" presStyleIdx="3" presStyleCnt="4">
        <dgm:presLayoutVars>
          <dgm:bulletEnabled val="1"/>
        </dgm:presLayoutVars>
      </dgm:prSet>
      <dgm:spPr/>
    </dgm:pt>
    <dgm:pt modelId="{574D0706-836D-4073-86B6-1E89929016FA}" type="pres">
      <dgm:prSet presAssocID="{0C9DCBD1-A0DC-4B1C-A17B-7CAB2A2BF651}" presName="right_12_1" presStyleLbl="node1" presStyleIdx="0" presStyleCnt="3">
        <dgm:presLayoutVars>
          <dgm:bulletEnabled val="1"/>
        </dgm:presLayoutVars>
      </dgm:prSet>
      <dgm:spPr/>
    </dgm:pt>
    <dgm:pt modelId="{55BD6AD3-F16A-40D6-B502-A0FCBE057544}" type="pres">
      <dgm:prSet presAssocID="{0C9DCBD1-A0DC-4B1C-A17B-7CAB2A2BF651}" presName="right_12_2" presStyleLbl="node1" presStyleIdx="1" presStyleCnt="3">
        <dgm:presLayoutVars>
          <dgm:bulletEnabled val="1"/>
        </dgm:presLayoutVars>
      </dgm:prSet>
      <dgm:spPr/>
    </dgm:pt>
    <dgm:pt modelId="{6E632234-4C4C-42E0-9F13-1B87DB3E16F9}" type="pres">
      <dgm:prSet presAssocID="{0C9DCBD1-A0DC-4B1C-A17B-7CAB2A2BF651}" presName="left_12_1" presStyleLbl="node1" presStyleIdx="2" presStyleCnt="3">
        <dgm:presLayoutVars>
          <dgm:bulletEnabled val="1"/>
        </dgm:presLayoutVars>
      </dgm:prSet>
      <dgm:spPr/>
    </dgm:pt>
  </dgm:ptLst>
  <dgm:cxnLst>
    <dgm:cxn modelId="{80AC9100-A5DB-45E9-9E03-C1E2EAC29F75}" type="presOf" srcId="{BCE0A1AF-C070-4C24-AA28-B81B0C50AA5C}" destId="{FBAB51E6-13B8-4CBD-944D-DF824E765BC7}" srcOrd="0" destOrd="0" presId="urn:microsoft.com/office/officeart/2005/8/layout/balance1"/>
    <dgm:cxn modelId="{905C620D-A115-4772-8B41-471ACA1FA8AD}" type="presOf" srcId="{0C9DCBD1-A0DC-4B1C-A17B-7CAB2A2BF651}" destId="{D232497E-6E40-4EE8-B828-45114C37179D}" srcOrd="0" destOrd="0" presId="urn:microsoft.com/office/officeart/2005/8/layout/balance1"/>
    <dgm:cxn modelId="{03863713-4556-43CC-B498-F0765B8232D3}" srcId="{0C9DCBD1-A0DC-4B1C-A17B-7CAB2A2BF651}" destId="{BCE0A1AF-C070-4C24-AA28-B81B0C50AA5C}" srcOrd="0" destOrd="0" parTransId="{77C0E5CB-CF6D-4212-AF4D-3371ED22E038}" sibTransId="{C4EA30A9-FEDB-4D2C-922E-0DE08A45CCED}"/>
    <dgm:cxn modelId="{83F1EF18-7181-4AEF-BA1E-81727E49CECD}" type="presOf" srcId="{251A1A9D-DEA0-422E-8BCB-189EF473E836}" destId="{3B6D6A38-14C3-4C74-B709-7E630CE52178}" srcOrd="0" destOrd="0" presId="urn:microsoft.com/office/officeart/2005/8/layout/balance1"/>
    <dgm:cxn modelId="{5593AF5E-3444-4C44-94B6-1D6F437C4524}" srcId="{BCE0A1AF-C070-4C24-AA28-B81B0C50AA5C}" destId="{6E5EBD18-4D1C-4114-8695-35E204ABC651}" srcOrd="0" destOrd="0" parTransId="{D6AB25BD-36D0-446D-96C4-619AE80F5F8E}" sibTransId="{84A5C1FA-C076-4ED5-B74C-13F6304674F3}"/>
    <dgm:cxn modelId="{E0C7354C-C397-404F-8EE8-8F2F383B9BEA}" srcId="{251A1A9D-DEA0-422E-8BCB-189EF473E836}" destId="{FF396AF9-53A2-428E-AB56-8975AF75A5D7}" srcOrd="1" destOrd="0" parTransId="{4B726165-E38B-4215-B6FE-2B1CFED14451}" sibTransId="{2271FFBF-3937-4DAA-9D3B-24FBDE922833}"/>
    <dgm:cxn modelId="{20B25B78-049C-4098-ABF1-541CE541A8A8}" type="presOf" srcId="{FF396AF9-53A2-428E-AB56-8975AF75A5D7}" destId="{55BD6AD3-F16A-40D6-B502-A0FCBE057544}" srcOrd="0" destOrd="0" presId="urn:microsoft.com/office/officeart/2005/8/layout/balance1"/>
    <dgm:cxn modelId="{CBE519CF-1895-4DDC-9CA6-91E79380FED2}" type="presOf" srcId="{4A448806-4B13-4B9F-AC7C-476B21C765EB}" destId="{574D0706-836D-4073-86B6-1E89929016FA}" srcOrd="0" destOrd="0" presId="urn:microsoft.com/office/officeart/2005/8/layout/balance1"/>
    <dgm:cxn modelId="{24B65CD0-0712-430B-B3FD-EB217B9BAAD8}" srcId="{0C9DCBD1-A0DC-4B1C-A17B-7CAB2A2BF651}" destId="{251A1A9D-DEA0-422E-8BCB-189EF473E836}" srcOrd="1" destOrd="0" parTransId="{51A041B3-DE75-4EF1-B997-AA6DEC1F605E}" sibTransId="{53D5974C-4DB1-4FF0-AA0D-624B4A1AF84B}"/>
    <dgm:cxn modelId="{A84DBCD0-69CE-4D7D-8E67-C62A09CCD0D1}" type="presOf" srcId="{6E5EBD18-4D1C-4114-8695-35E204ABC651}" destId="{6E632234-4C4C-42E0-9F13-1B87DB3E16F9}" srcOrd="0" destOrd="0" presId="urn:microsoft.com/office/officeart/2005/8/layout/balance1"/>
    <dgm:cxn modelId="{D7E49ED9-5829-42BB-8768-A25D39BBBB1E}" srcId="{251A1A9D-DEA0-422E-8BCB-189EF473E836}" destId="{4A448806-4B13-4B9F-AC7C-476B21C765EB}" srcOrd="0" destOrd="0" parTransId="{F7AB1CEB-38A9-4247-AC47-5EEE83EA870E}" sibTransId="{9AD4D31F-A0E8-4721-8603-AEFF744CD41C}"/>
    <dgm:cxn modelId="{F9B796F5-217A-4E95-8154-33C11BC59621}" type="presParOf" srcId="{D232497E-6E40-4EE8-B828-45114C37179D}" destId="{915E50B4-9847-43A1-AD3E-7C775C323553}" srcOrd="0" destOrd="0" presId="urn:microsoft.com/office/officeart/2005/8/layout/balance1"/>
    <dgm:cxn modelId="{A74F951D-18D0-4772-A5BC-506678D4C1E4}" type="presParOf" srcId="{D232497E-6E40-4EE8-B828-45114C37179D}" destId="{EE9C29B0-B674-4AEC-9DCB-3A3E0F7BF596}" srcOrd="1" destOrd="0" presId="urn:microsoft.com/office/officeart/2005/8/layout/balance1"/>
    <dgm:cxn modelId="{A63CB9FC-9509-4738-975F-C106EF6539E6}" type="presParOf" srcId="{EE9C29B0-B674-4AEC-9DCB-3A3E0F7BF596}" destId="{FBAB51E6-13B8-4CBD-944D-DF824E765BC7}" srcOrd="0" destOrd="0" presId="urn:microsoft.com/office/officeart/2005/8/layout/balance1"/>
    <dgm:cxn modelId="{9CCEAC38-7C2A-40F6-8837-1C5EABA4F27B}" type="presParOf" srcId="{EE9C29B0-B674-4AEC-9DCB-3A3E0F7BF596}" destId="{3B6D6A38-14C3-4C74-B709-7E630CE52178}" srcOrd="1" destOrd="0" presId="urn:microsoft.com/office/officeart/2005/8/layout/balance1"/>
    <dgm:cxn modelId="{30A19FC3-85F3-413B-AD4F-CC746549E600}" type="presParOf" srcId="{D232497E-6E40-4EE8-B828-45114C37179D}" destId="{3E1B2F5C-9373-46E0-9C4B-74B7CA5E4182}" srcOrd="2" destOrd="0" presId="urn:microsoft.com/office/officeart/2005/8/layout/balance1"/>
    <dgm:cxn modelId="{4D12B204-6E84-4994-A760-4D32A87DE554}" type="presParOf" srcId="{3E1B2F5C-9373-46E0-9C4B-74B7CA5E4182}" destId="{A4CF9A4B-660C-4875-B595-223140649ACD}" srcOrd="0" destOrd="0" presId="urn:microsoft.com/office/officeart/2005/8/layout/balance1"/>
    <dgm:cxn modelId="{0D739252-8EB5-4587-B83C-746140B7734B}" type="presParOf" srcId="{3E1B2F5C-9373-46E0-9C4B-74B7CA5E4182}" destId="{50420FA0-6667-4E5F-B24F-80F70B75F38D}" srcOrd="1" destOrd="0" presId="urn:microsoft.com/office/officeart/2005/8/layout/balance1"/>
    <dgm:cxn modelId="{B73C0C20-CAC7-45C9-B36B-D19055BC58CA}" type="presParOf" srcId="{3E1B2F5C-9373-46E0-9C4B-74B7CA5E4182}" destId="{02D993D8-1126-4F9E-8048-84218850E620}" srcOrd="2" destOrd="0" presId="urn:microsoft.com/office/officeart/2005/8/layout/balance1"/>
    <dgm:cxn modelId="{06EAB611-653F-41F9-9CA0-4C3550DE41FD}" type="presParOf" srcId="{3E1B2F5C-9373-46E0-9C4B-74B7CA5E4182}" destId="{574D0706-836D-4073-86B6-1E89929016FA}" srcOrd="3" destOrd="0" presId="urn:microsoft.com/office/officeart/2005/8/layout/balance1"/>
    <dgm:cxn modelId="{4B19D93D-74BC-47B9-9F50-800C2A91A73B}" type="presParOf" srcId="{3E1B2F5C-9373-46E0-9C4B-74B7CA5E4182}" destId="{55BD6AD3-F16A-40D6-B502-A0FCBE057544}" srcOrd="4" destOrd="0" presId="urn:microsoft.com/office/officeart/2005/8/layout/balance1"/>
    <dgm:cxn modelId="{44CB326A-B2BE-4845-BCA5-AAE921FDEADB}" type="presParOf" srcId="{3E1B2F5C-9373-46E0-9C4B-74B7CA5E4182}" destId="{6E632234-4C4C-42E0-9F13-1B87DB3E16F9}" srcOrd="5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9DCBD1-A0DC-4B1C-A17B-7CAB2A2BF651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E5EBD18-4D1C-4114-8695-35E204ABC651}">
      <dgm:prSet phldrT="[Text]"/>
      <dgm:spPr/>
      <dgm:t>
        <a:bodyPr/>
        <a:lstStyle/>
        <a:p>
          <a:r>
            <a:rPr lang="en-IN" dirty="0"/>
            <a:t>Likelihood to recommend</a:t>
          </a:r>
        </a:p>
      </dgm:t>
    </dgm:pt>
    <dgm:pt modelId="{D6AB25BD-36D0-446D-96C4-619AE80F5F8E}" type="parTrans" cxnId="{5593AF5E-3444-4C44-94B6-1D6F437C4524}">
      <dgm:prSet/>
      <dgm:spPr/>
      <dgm:t>
        <a:bodyPr/>
        <a:lstStyle/>
        <a:p>
          <a:endParaRPr lang="en-IN"/>
        </a:p>
      </dgm:t>
    </dgm:pt>
    <dgm:pt modelId="{84A5C1FA-C076-4ED5-B74C-13F6304674F3}" type="sibTrans" cxnId="{5593AF5E-3444-4C44-94B6-1D6F437C4524}">
      <dgm:prSet/>
      <dgm:spPr/>
      <dgm:t>
        <a:bodyPr/>
        <a:lstStyle/>
        <a:p>
          <a:endParaRPr lang="en-IN"/>
        </a:p>
      </dgm:t>
    </dgm:pt>
    <dgm:pt modelId="{4A448806-4B13-4B9F-AC7C-476B21C765EB}">
      <dgm:prSet phldrT="[Text]"/>
      <dgm:spPr/>
      <dgm:t>
        <a:bodyPr/>
        <a:lstStyle/>
        <a:p>
          <a:r>
            <a:rPr lang="en-IN" dirty="0"/>
            <a:t>Type of Travel </a:t>
          </a:r>
        </a:p>
      </dgm:t>
    </dgm:pt>
    <dgm:pt modelId="{F7AB1CEB-38A9-4247-AC47-5EEE83EA870E}" type="parTrans" cxnId="{D7E49ED9-5829-42BB-8768-A25D39BBBB1E}">
      <dgm:prSet/>
      <dgm:spPr/>
      <dgm:t>
        <a:bodyPr/>
        <a:lstStyle/>
        <a:p>
          <a:endParaRPr lang="en-IN"/>
        </a:p>
      </dgm:t>
    </dgm:pt>
    <dgm:pt modelId="{9AD4D31F-A0E8-4721-8603-AEFF744CD41C}" type="sibTrans" cxnId="{D7E49ED9-5829-42BB-8768-A25D39BBBB1E}">
      <dgm:prSet/>
      <dgm:spPr/>
      <dgm:t>
        <a:bodyPr/>
        <a:lstStyle/>
        <a:p>
          <a:endParaRPr lang="en-IN"/>
        </a:p>
      </dgm:t>
    </dgm:pt>
    <dgm:pt modelId="{BCE0A1AF-C070-4C24-AA28-B81B0C50AA5C}">
      <dgm:prSet phldrT="[Text]"/>
      <dgm:spPr>
        <a:noFill/>
        <a:ln>
          <a:noFill/>
        </a:ln>
      </dgm:spPr>
      <dgm:t>
        <a:bodyPr/>
        <a:lstStyle/>
        <a:p>
          <a:r>
            <a:rPr lang="en-IN" dirty="0">
              <a:solidFill>
                <a:schemeClr val="bg1"/>
              </a:solidFill>
            </a:rPr>
            <a:t>.</a:t>
          </a:r>
        </a:p>
      </dgm:t>
    </dgm:pt>
    <dgm:pt modelId="{C4EA30A9-FEDB-4D2C-922E-0DE08A45CCED}" type="sibTrans" cxnId="{03863713-4556-43CC-B498-F0765B8232D3}">
      <dgm:prSet/>
      <dgm:spPr/>
      <dgm:t>
        <a:bodyPr/>
        <a:lstStyle/>
        <a:p>
          <a:endParaRPr lang="en-IN"/>
        </a:p>
      </dgm:t>
    </dgm:pt>
    <dgm:pt modelId="{77C0E5CB-CF6D-4212-AF4D-3371ED22E038}" type="parTrans" cxnId="{03863713-4556-43CC-B498-F0765B8232D3}">
      <dgm:prSet/>
      <dgm:spPr/>
      <dgm:t>
        <a:bodyPr/>
        <a:lstStyle/>
        <a:p>
          <a:endParaRPr lang="en-IN"/>
        </a:p>
      </dgm:t>
    </dgm:pt>
    <dgm:pt modelId="{FF396AF9-53A2-428E-AB56-8975AF75A5D7}">
      <dgm:prSet phldrT="[Text]"/>
      <dgm:spPr>
        <a:noFill/>
        <a:ln>
          <a:noFill/>
        </a:ln>
      </dgm:spPr>
      <dgm:t>
        <a:bodyPr/>
        <a:lstStyle/>
        <a:p>
          <a:endParaRPr lang="en-IN" dirty="0"/>
        </a:p>
        <a:p>
          <a:endParaRPr lang="en-IN" dirty="0"/>
        </a:p>
      </dgm:t>
    </dgm:pt>
    <dgm:pt modelId="{2271FFBF-3937-4DAA-9D3B-24FBDE922833}" type="sibTrans" cxnId="{E0C7354C-C397-404F-8EE8-8F2F383B9BEA}">
      <dgm:prSet/>
      <dgm:spPr/>
      <dgm:t>
        <a:bodyPr/>
        <a:lstStyle/>
        <a:p>
          <a:endParaRPr lang="en-IN"/>
        </a:p>
      </dgm:t>
    </dgm:pt>
    <dgm:pt modelId="{4B726165-E38B-4215-B6FE-2B1CFED14451}" type="parTrans" cxnId="{E0C7354C-C397-404F-8EE8-8F2F383B9BEA}">
      <dgm:prSet/>
      <dgm:spPr/>
      <dgm:t>
        <a:bodyPr/>
        <a:lstStyle/>
        <a:p>
          <a:endParaRPr lang="en-IN"/>
        </a:p>
      </dgm:t>
    </dgm:pt>
    <dgm:pt modelId="{251A1A9D-DEA0-422E-8BCB-189EF473E836}">
      <dgm:prSet phldrT="[Text]"/>
      <dgm:spPr>
        <a:noFill/>
        <a:ln>
          <a:noFill/>
        </a:ln>
      </dgm:spPr>
      <dgm:t>
        <a:bodyPr/>
        <a:lstStyle/>
        <a:p>
          <a:r>
            <a:rPr lang="en-IN" dirty="0">
              <a:solidFill>
                <a:schemeClr val="bg1"/>
              </a:solidFill>
            </a:rPr>
            <a:t>.</a:t>
          </a:r>
        </a:p>
      </dgm:t>
    </dgm:pt>
    <dgm:pt modelId="{53D5974C-4DB1-4FF0-AA0D-624B4A1AF84B}" type="sibTrans" cxnId="{24B65CD0-0712-430B-B3FD-EB217B9BAAD8}">
      <dgm:prSet/>
      <dgm:spPr/>
      <dgm:t>
        <a:bodyPr/>
        <a:lstStyle/>
        <a:p>
          <a:endParaRPr lang="en-IN"/>
        </a:p>
      </dgm:t>
    </dgm:pt>
    <dgm:pt modelId="{51A041B3-DE75-4EF1-B997-AA6DEC1F605E}" type="parTrans" cxnId="{24B65CD0-0712-430B-B3FD-EB217B9BAAD8}">
      <dgm:prSet/>
      <dgm:spPr/>
      <dgm:t>
        <a:bodyPr/>
        <a:lstStyle/>
        <a:p>
          <a:endParaRPr lang="en-IN"/>
        </a:p>
      </dgm:t>
    </dgm:pt>
    <dgm:pt modelId="{D232497E-6E40-4EE8-B828-45114C37179D}" type="pres">
      <dgm:prSet presAssocID="{0C9DCBD1-A0DC-4B1C-A17B-7CAB2A2BF651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915E50B4-9847-43A1-AD3E-7C775C323553}" type="pres">
      <dgm:prSet presAssocID="{0C9DCBD1-A0DC-4B1C-A17B-7CAB2A2BF651}" presName="dummyMaxCanvas" presStyleCnt="0"/>
      <dgm:spPr/>
    </dgm:pt>
    <dgm:pt modelId="{EE9C29B0-B674-4AEC-9DCB-3A3E0F7BF596}" type="pres">
      <dgm:prSet presAssocID="{0C9DCBD1-A0DC-4B1C-A17B-7CAB2A2BF651}" presName="parentComposite" presStyleCnt="0"/>
      <dgm:spPr/>
    </dgm:pt>
    <dgm:pt modelId="{FBAB51E6-13B8-4CBD-944D-DF824E765BC7}" type="pres">
      <dgm:prSet presAssocID="{0C9DCBD1-A0DC-4B1C-A17B-7CAB2A2BF651}" presName="parent1" presStyleLbl="alignAccFollowNode1" presStyleIdx="0" presStyleCnt="4">
        <dgm:presLayoutVars>
          <dgm:chMax val="4"/>
        </dgm:presLayoutVars>
      </dgm:prSet>
      <dgm:spPr/>
    </dgm:pt>
    <dgm:pt modelId="{3B6D6A38-14C3-4C74-B709-7E630CE52178}" type="pres">
      <dgm:prSet presAssocID="{0C9DCBD1-A0DC-4B1C-A17B-7CAB2A2BF651}" presName="parent2" presStyleLbl="alignAccFollowNode1" presStyleIdx="1" presStyleCnt="4">
        <dgm:presLayoutVars>
          <dgm:chMax val="4"/>
        </dgm:presLayoutVars>
      </dgm:prSet>
      <dgm:spPr/>
    </dgm:pt>
    <dgm:pt modelId="{3E1B2F5C-9373-46E0-9C4B-74B7CA5E4182}" type="pres">
      <dgm:prSet presAssocID="{0C9DCBD1-A0DC-4B1C-A17B-7CAB2A2BF651}" presName="childrenComposite" presStyleCnt="0"/>
      <dgm:spPr/>
    </dgm:pt>
    <dgm:pt modelId="{A4CF9A4B-660C-4875-B595-223140649ACD}" type="pres">
      <dgm:prSet presAssocID="{0C9DCBD1-A0DC-4B1C-A17B-7CAB2A2BF651}" presName="dummyMaxCanvas_ChildArea" presStyleCnt="0"/>
      <dgm:spPr/>
    </dgm:pt>
    <dgm:pt modelId="{50420FA0-6667-4E5F-B24F-80F70B75F38D}" type="pres">
      <dgm:prSet presAssocID="{0C9DCBD1-A0DC-4B1C-A17B-7CAB2A2BF651}" presName="fulcrum" presStyleLbl="alignAccFollowNode1" presStyleIdx="2" presStyleCnt="4"/>
      <dgm:spPr/>
    </dgm:pt>
    <dgm:pt modelId="{02D993D8-1126-4F9E-8048-84218850E620}" type="pres">
      <dgm:prSet presAssocID="{0C9DCBD1-A0DC-4B1C-A17B-7CAB2A2BF651}" presName="balance_12" presStyleLbl="alignAccFollowNode1" presStyleIdx="3" presStyleCnt="4">
        <dgm:presLayoutVars>
          <dgm:bulletEnabled val="1"/>
        </dgm:presLayoutVars>
      </dgm:prSet>
      <dgm:spPr/>
    </dgm:pt>
    <dgm:pt modelId="{574D0706-836D-4073-86B6-1E89929016FA}" type="pres">
      <dgm:prSet presAssocID="{0C9DCBD1-A0DC-4B1C-A17B-7CAB2A2BF651}" presName="right_12_1" presStyleLbl="node1" presStyleIdx="0" presStyleCnt="3">
        <dgm:presLayoutVars>
          <dgm:bulletEnabled val="1"/>
        </dgm:presLayoutVars>
      </dgm:prSet>
      <dgm:spPr/>
    </dgm:pt>
    <dgm:pt modelId="{55BD6AD3-F16A-40D6-B502-A0FCBE057544}" type="pres">
      <dgm:prSet presAssocID="{0C9DCBD1-A0DC-4B1C-A17B-7CAB2A2BF651}" presName="right_12_2" presStyleLbl="node1" presStyleIdx="1" presStyleCnt="3">
        <dgm:presLayoutVars>
          <dgm:bulletEnabled val="1"/>
        </dgm:presLayoutVars>
      </dgm:prSet>
      <dgm:spPr/>
    </dgm:pt>
    <dgm:pt modelId="{6E632234-4C4C-42E0-9F13-1B87DB3E16F9}" type="pres">
      <dgm:prSet presAssocID="{0C9DCBD1-A0DC-4B1C-A17B-7CAB2A2BF651}" presName="left_12_1" presStyleLbl="node1" presStyleIdx="2" presStyleCnt="3">
        <dgm:presLayoutVars>
          <dgm:bulletEnabled val="1"/>
        </dgm:presLayoutVars>
      </dgm:prSet>
      <dgm:spPr/>
    </dgm:pt>
  </dgm:ptLst>
  <dgm:cxnLst>
    <dgm:cxn modelId="{80AC9100-A5DB-45E9-9E03-C1E2EAC29F75}" type="presOf" srcId="{BCE0A1AF-C070-4C24-AA28-B81B0C50AA5C}" destId="{FBAB51E6-13B8-4CBD-944D-DF824E765BC7}" srcOrd="0" destOrd="0" presId="urn:microsoft.com/office/officeart/2005/8/layout/balance1"/>
    <dgm:cxn modelId="{905C620D-A115-4772-8B41-471ACA1FA8AD}" type="presOf" srcId="{0C9DCBD1-A0DC-4B1C-A17B-7CAB2A2BF651}" destId="{D232497E-6E40-4EE8-B828-45114C37179D}" srcOrd="0" destOrd="0" presId="urn:microsoft.com/office/officeart/2005/8/layout/balance1"/>
    <dgm:cxn modelId="{03863713-4556-43CC-B498-F0765B8232D3}" srcId="{0C9DCBD1-A0DC-4B1C-A17B-7CAB2A2BF651}" destId="{BCE0A1AF-C070-4C24-AA28-B81B0C50AA5C}" srcOrd="0" destOrd="0" parTransId="{77C0E5CB-CF6D-4212-AF4D-3371ED22E038}" sibTransId="{C4EA30A9-FEDB-4D2C-922E-0DE08A45CCED}"/>
    <dgm:cxn modelId="{83F1EF18-7181-4AEF-BA1E-81727E49CECD}" type="presOf" srcId="{251A1A9D-DEA0-422E-8BCB-189EF473E836}" destId="{3B6D6A38-14C3-4C74-B709-7E630CE52178}" srcOrd="0" destOrd="0" presId="urn:microsoft.com/office/officeart/2005/8/layout/balance1"/>
    <dgm:cxn modelId="{5593AF5E-3444-4C44-94B6-1D6F437C4524}" srcId="{BCE0A1AF-C070-4C24-AA28-B81B0C50AA5C}" destId="{6E5EBD18-4D1C-4114-8695-35E204ABC651}" srcOrd="0" destOrd="0" parTransId="{D6AB25BD-36D0-446D-96C4-619AE80F5F8E}" sibTransId="{84A5C1FA-C076-4ED5-B74C-13F6304674F3}"/>
    <dgm:cxn modelId="{E0C7354C-C397-404F-8EE8-8F2F383B9BEA}" srcId="{251A1A9D-DEA0-422E-8BCB-189EF473E836}" destId="{FF396AF9-53A2-428E-AB56-8975AF75A5D7}" srcOrd="1" destOrd="0" parTransId="{4B726165-E38B-4215-B6FE-2B1CFED14451}" sibTransId="{2271FFBF-3937-4DAA-9D3B-24FBDE922833}"/>
    <dgm:cxn modelId="{20B25B78-049C-4098-ABF1-541CE541A8A8}" type="presOf" srcId="{FF396AF9-53A2-428E-AB56-8975AF75A5D7}" destId="{55BD6AD3-F16A-40D6-B502-A0FCBE057544}" srcOrd="0" destOrd="0" presId="urn:microsoft.com/office/officeart/2005/8/layout/balance1"/>
    <dgm:cxn modelId="{CBE519CF-1895-4DDC-9CA6-91E79380FED2}" type="presOf" srcId="{4A448806-4B13-4B9F-AC7C-476B21C765EB}" destId="{574D0706-836D-4073-86B6-1E89929016FA}" srcOrd="0" destOrd="0" presId="urn:microsoft.com/office/officeart/2005/8/layout/balance1"/>
    <dgm:cxn modelId="{24B65CD0-0712-430B-B3FD-EB217B9BAAD8}" srcId="{0C9DCBD1-A0DC-4B1C-A17B-7CAB2A2BF651}" destId="{251A1A9D-DEA0-422E-8BCB-189EF473E836}" srcOrd="1" destOrd="0" parTransId="{51A041B3-DE75-4EF1-B997-AA6DEC1F605E}" sibTransId="{53D5974C-4DB1-4FF0-AA0D-624B4A1AF84B}"/>
    <dgm:cxn modelId="{A84DBCD0-69CE-4D7D-8E67-C62A09CCD0D1}" type="presOf" srcId="{6E5EBD18-4D1C-4114-8695-35E204ABC651}" destId="{6E632234-4C4C-42E0-9F13-1B87DB3E16F9}" srcOrd="0" destOrd="0" presId="urn:microsoft.com/office/officeart/2005/8/layout/balance1"/>
    <dgm:cxn modelId="{D7E49ED9-5829-42BB-8768-A25D39BBBB1E}" srcId="{251A1A9D-DEA0-422E-8BCB-189EF473E836}" destId="{4A448806-4B13-4B9F-AC7C-476B21C765EB}" srcOrd="0" destOrd="0" parTransId="{F7AB1CEB-38A9-4247-AC47-5EEE83EA870E}" sibTransId="{9AD4D31F-A0E8-4721-8603-AEFF744CD41C}"/>
    <dgm:cxn modelId="{F9B796F5-217A-4E95-8154-33C11BC59621}" type="presParOf" srcId="{D232497E-6E40-4EE8-B828-45114C37179D}" destId="{915E50B4-9847-43A1-AD3E-7C775C323553}" srcOrd="0" destOrd="0" presId="urn:microsoft.com/office/officeart/2005/8/layout/balance1"/>
    <dgm:cxn modelId="{A74F951D-18D0-4772-A5BC-506678D4C1E4}" type="presParOf" srcId="{D232497E-6E40-4EE8-B828-45114C37179D}" destId="{EE9C29B0-B674-4AEC-9DCB-3A3E0F7BF596}" srcOrd="1" destOrd="0" presId="urn:microsoft.com/office/officeart/2005/8/layout/balance1"/>
    <dgm:cxn modelId="{A63CB9FC-9509-4738-975F-C106EF6539E6}" type="presParOf" srcId="{EE9C29B0-B674-4AEC-9DCB-3A3E0F7BF596}" destId="{FBAB51E6-13B8-4CBD-944D-DF824E765BC7}" srcOrd="0" destOrd="0" presId="urn:microsoft.com/office/officeart/2005/8/layout/balance1"/>
    <dgm:cxn modelId="{9CCEAC38-7C2A-40F6-8837-1C5EABA4F27B}" type="presParOf" srcId="{EE9C29B0-B674-4AEC-9DCB-3A3E0F7BF596}" destId="{3B6D6A38-14C3-4C74-B709-7E630CE52178}" srcOrd="1" destOrd="0" presId="urn:microsoft.com/office/officeart/2005/8/layout/balance1"/>
    <dgm:cxn modelId="{30A19FC3-85F3-413B-AD4F-CC746549E600}" type="presParOf" srcId="{D232497E-6E40-4EE8-B828-45114C37179D}" destId="{3E1B2F5C-9373-46E0-9C4B-74B7CA5E4182}" srcOrd="2" destOrd="0" presId="urn:microsoft.com/office/officeart/2005/8/layout/balance1"/>
    <dgm:cxn modelId="{4D12B204-6E84-4994-A760-4D32A87DE554}" type="presParOf" srcId="{3E1B2F5C-9373-46E0-9C4B-74B7CA5E4182}" destId="{A4CF9A4B-660C-4875-B595-223140649ACD}" srcOrd="0" destOrd="0" presId="urn:microsoft.com/office/officeart/2005/8/layout/balance1"/>
    <dgm:cxn modelId="{0D739252-8EB5-4587-B83C-746140B7734B}" type="presParOf" srcId="{3E1B2F5C-9373-46E0-9C4B-74B7CA5E4182}" destId="{50420FA0-6667-4E5F-B24F-80F70B75F38D}" srcOrd="1" destOrd="0" presId="urn:microsoft.com/office/officeart/2005/8/layout/balance1"/>
    <dgm:cxn modelId="{B73C0C20-CAC7-45C9-B36B-D19055BC58CA}" type="presParOf" srcId="{3E1B2F5C-9373-46E0-9C4B-74B7CA5E4182}" destId="{02D993D8-1126-4F9E-8048-84218850E620}" srcOrd="2" destOrd="0" presId="urn:microsoft.com/office/officeart/2005/8/layout/balance1"/>
    <dgm:cxn modelId="{06EAB611-653F-41F9-9CA0-4C3550DE41FD}" type="presParOf" srcId="{3E1B2F5C-9373-46E0-9C4B-74B7CA5E4182}" destId="{574D0706-836D-4073-86B6-1E89929016FA}" srcOrd="3" destOrd="0" presId="urn:microsoft.com/office/officeart/2005/8/layout/balance1"/>
    <dgm:cxn modelId="{4B19D93D-74BC-47B9-9F50-800C2A91A73B}" type="presParOf" srcId="{3E1B2F5C-9373-46E0-9C4B-74B7CA5E4182}" destId="{55BD6AD3-F16A-40D6-B502-A0FCBE057544}" srcOrd="4" destOrd="0" presId="urn:microsoft.com/office/officeart/2005/8/layout/balance1"/>
    <dgm:cxn modelId="{44CB326A-B2BE-4845-BCA5-AAE921FDEADB}" type="presParOf" srcId="{3E1B2F5C-9373-46E0-9C4B-74B7CA5E4182}" destId="{6E632234-4C4C-42E0-9F13-1B87DB3E16F9}" srcOrd="5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9DCBD1-A0DC-4B1C-A17B-7CAB2A2BF651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E5EBD18-4D1C-4114-8695-35E204ABC651}">
      <dgm:prSet phldrT="[Text]"/>
      <dgm:spPr/>
      <dgm:t>
        <a:bodyPr/>
        <a:lstStyle/>
        <a:p>
          <a:r>
            <a:rPr lang="en-IN" dirty="0"/>
            <a:t>Likelihood to recommend</a:t>
          </a:r>
        </a:p>
      </dgm:t>
    </dgm:pt>
    <dgm:pt modelId="{D6AB25BD-36D0-446D-96C4-619AE80F5F8E}" type="parTrans" cxnId="{5593AF5E-3444-4C44-94B6-1D6F437C4524}">
      <dgm:prSet/>
      <dgm:spPr/>
      <dgm:t>
        <a:bodyPr/>
        <a:lstStyle/>
        <a:p>
          <a:endParaRPr lang="en-IN"/>
        </a:p>
      </dgm:t>
    </dgm:pt>
    <dgm:pt modelId="{84A5C1FA-C076-4ED5-B74C-13F6304674F3}" type="sibTrans" cxnId="{5593AF5E-3444-4C44-94B6-1D6F437C4524}">
      <dgm:prSet/>
      <dgm:spPr/>
      <dgm:t>
        <a:bodyPr/>
        <a:lstStyle/>
        <a:p>
          <a:endParaRPr lang="en-IN"/>
        </a:p>
      </dgm:t>
    </dgm:pt>
    <dgm:pt modelId="{4A448806-4B13-4B9F-AC7C-476B21C765EB}">
      <dgm:prSet phldrT="[Text]"/>
      <dgm:spPr/>
      <dgm:t>
        <a:bodyPr/>
        <a:lstStyle/>
        <a:p>
          <a:r>
            <a:rPr lang="en-IN" dirty="0"/>
            <a:t>Type of Travel </a:t>
          </a:r>
        </a:p>
      </dgm:t>
    </dgm:pt>
    <dgm:pt modelId="{F7AB1CEB-38A9-4247-AC47-5EEE83EA870E}" type="parTrans" cxnId="{D7E49ED9-5829-42BB-8768-A25D39BBBB1E}">
      <dgm:prSet/>
      <dgm:spPr/>
      <dgm:t>
        <a:bodyPr/>
        <a:lstStyle/>
        <a:p>
          <a:endParaRPr lang="en-IN"/>
        </a:p>
      </dgm:t>
    </dgm:pt>
    <dgm:pt modelId="{9AD4D31F-A0E8-4721-8603-AEFF744CD41C}" type="sibTrans" cxnId="{D7E49ED9-5829-42BB-8768-A25D39BBBB1E}">
      <dgm:prSet/>
      <dgm:spPr/>
      <dgm:t>
        <a:bodyPr/>
        <a:lstStyle/>
        <a:p>
          <a:endParaRPr lang="en-IN"/>
        </a:p>
      </dgm:t>
    </dgm:pt>
    <dgm:pt modelId="{BCE0A1AF-C070-4C24-AA28-B81B0C50AA5C}">
      <dgm:prSet phldrT="[Text]"/>
      <dgm:spPr>
        <a:noFill/>
        <a:ln>
          <a:noFill/>
        </a:ln>
      </dgm:spPr>
      <dgm:t>
        <a:bodyPr/>
        <a:lstStyle/>
        <a:p>
          <a:r>
            <a:rPr lang="en-IN" dirty="0">
              <a:solidFill>
                <a:schemeClr val="bg1"/>
              </a:solidFill>
            </a:rPr>
            <a:t>.</a:t>
          </a:r>
        </a:p>
      </dgm:t>
    </dgm:pt>
    <dgm:pt modelId="{C4EA30A9-FEDB-4D2C-922E-0DE08A45CCED}" type="sibTrans" cxnId="{03863713-4556-43CC-B498-F0765B8232D3}">
      <dgm:prSet/>
      <dgm:spPr/>
      <dgm:t>
        <a:bodyPr/>
        <a:lstStyle/>
        <a:p>
          <a:endParaRPr lang="en-IN"/>
        </a:p>
      </dgm:t>
    </dgm:pt>
    <dgm:pt modelId="{77C0E5CB-CF6D-4212-AF4D-3371ED22E038}" type="parTrans" cxnId="{03863713-4556-43CC-B498-F0765B8232D3}">
      <dgm:prSet/>
      <dgm:spPr/>
      <dgm:t>
        <a:bodyPr/>
        <a:lstStyle/>
        <a:p>
          <a:endParaRPr lang="en-IN"/>
        </a:p>
      </dgm:t>
    </dgm:pt>
    <dgm:pt modelId="{FF396AF9-53A2-428E-AB56-8975AF75A5D7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IN" dirty="0"/>
            <a:t>Airline status</a:t>
          </a:r>
        </a:p>
      </dgm:t>
    </dgm:pt>
    <dgm:pt modelId="{2271FFBF-3937-4DAA-9D3B-24FBDE922833}" type="sibTrans" cxnId="{E0C7354C-C397-404F-8EE8-8F2F383B9BEA}">
      <dgm:prSet/>
      <dgm:spPr/>
      <dgm:t>
        <a:bodyPr/>
        <a:lstStyle/>
        <a:p>
          <a:endParaRPr lang="en-IN"/>
        </a:p>
      </dgm:t>
    </dgm:pt>
    <dgm:pt modelId="{4B726165-E38B-4215-B6FE-2B1CFED14451}" type="parTrans" cxnId="{E0C7354C-C397-404F-8EE8-8F2F383B9BEA}">
      <dgm:prSet/>
      <dgm:spPr/>
      <dgm:t>
        <a:bodyPr/>
        <a:lstStyle/>
        <a:p>
          <a:endParaRPr lang="en-IN"/>
        </a:p>
      </dgm:t>
    </dgm:pt>
    <dgm:pt modelId="{251A1A9D-DEA0-422E-8BCB-189EF473E836}">
      <dgm:prSet phldrT="[Text]"/>
      <dgm:spPr>
        <a:noFill/>
        <a:ln>
          <a:noFill/>
        </a:ln>
      </dgm:spPr>
      <dgm:t>
        <a:bodyPr/>
        <a:lstStyle/>
        <a:p>
          <a:r>
            <a:rPr lang="en-IN" dirty="0">
              <a:solidFill>
                <a:schemeClr val="bg1"/>
              </a:solidFill>
            </a:rPr>
            <a:t>.</a:t>
          </a:r>
        </a:p>
      </dgm:t>
    </dgm:pt>
    <dgm:pt modelId="{53D5974C-4DB1-4FF0-AA0D-624B4A1AF84B}" type="sibTrans" cxnId="{24B65CD0-0712-430B-B3FD-EB217B9BAAD8}">
      <dgm:prSet/>
      <dgm:spPr/>
      <dgm:t>
        <a:bodyPr/>
        <a:lstStyle/>
        <a:p>
          <a:endParaRPr lang="en-IN"/>
        </a:p>
      </dgm:t>
    </dgm:pt>
    <dgm:pt modelId="{51A041B3-DE75-4EF1-B997-AA6DEC1F605E}" type="parTrans" cxnId="{24B65CD0-0712-430B-B3FD-EB217B9BAAD8}">
      <dgm:prSet/>
      <dgm:spPr/>
      <dgm:t>
        <a:bodyPr/>
        <a:lstStyle/>
        <a:p>
          <a:endParaRPr lang="en-IN"/>
        </a:p>
      </dgm:t>
    </dgm:pt>
    <dgm:pt modelId="{4EA7C600-17BA-4CAB-BBDB-22827547C4EF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IN" dirty="0"/>
            <a:t>Gender</a:t>
          </a:r>
        </a:p>
      </dgm:t>
    </dgm:pt>
    <dgm:pt modelId="{B1A52F52-ADE7-441D-97A2-3171A7A49DF5}" type="parTrans" cxnId="{2E457F37-89E4-4592-8689-65B9E3D6A0CB}">
      <dgm:prSet/>
      <dgm:spPr/>
      <dgm:t>
        <a:bodyPr/>
        <a:lstStyle/>
        <a:p>
          <a:endParaRPr lang="en-IN"/>
        </a:p>
      </dgm:t>
    </dgm:pt>
    <dgm:pt modelId="{A5A2CACB-48D9-4A91-A37E-4A59F3484581}" type="sibTrans" cxnId="{2E457F37-89E4-4592-8689-65B9E3D6A0CB}">
      <dgm:prSet/>
      <dgm:spPr/>
      <dgm:t>
        <a:bodyPr/>
        <a:lstStyle/>
        <a:p>
          <a:endParaRPr lang="en-IN"/>
        </a:p>
      </dgm:t>
    </dgm:pt>
    <dgm:pt modelId="{D232497E-6E40-4EE8-B828-45114C37179D}" type="pres">
      <dgm:prSet presAssocID="{0C9DCBD1-A0DC-4B1C-A17B-7CAB2A2BF651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915E50B4-9847-43A1-AD3E-7C775C323553}" type="pres">
      <dgm:prSet presAssocID="{0C9DCBD1-A0DC-4B1C-A17B-7CAB2A2BF651}" presName="dummyMaxCanvas" presStyleCnt="0"/>
      <dgm:spPr/>
    </dgm:pt>
    <dgm:pt modelId="{EE9C29B0-B674-4AEC-9DCB-3A3E0F7BF596}" type="pres">
      <dgm:prSet presAssocID="{0C9DCBD1-A0DC-4B1C-A17B-7CAB2A2BF651}" presName="parentComposite" presStyleCnt="0"/>
      <dgm:spPr/>
    </dgm:pt>
    <dgm:pt modelId="{FBAB51E6-13B8-4CBD-944D-DF824E765BC7}" type="pres">
      <dgm:prSet presAssocID="{0C9DCBD1-A0DC-4B1C-A17B-7CAB2A2BF651}" presName="parent1" presStyleLbl="alignAccFollowNode1" presStyleIdx="0" presStyleCnt="4">
        <dgm:presLayoutVars>
          <dgm:chMax val="4"/>
        </dgm:presLayoutVars>
      </dgm:prSet>
      <dgm:spPr/>
    </dgm:pt>
    <dgm:pt modelId="{3B6D6A38-14C3-4C74-B709-7E630CE52178}" type="pres">
      <dgm:prSet presAssocID="{0C9DCBD1-A0DC-4B1C-A17B-7CAB2A2BF651}" presName="parent2" presStyleLbl="alignAccFollowNode1" presStyleIdx="1" presStyleCnt="4">
        <dgm:presLayoutVars>
          <dgm:chMax val="4"/>
        </dgm:presLayoutVars>
      </dgm:prSet>
      <dgm:spPr/>
    </dgm:pt>
    <dgm:pt modelId="{3E1B2F5C-9373-46E0-9C4B-74B7CA5E4182}" type="pres">
      <dgm:prSet presAssocID="{0C9DCBD1-A0DC-4B1C-A17B-7CAB2A2BF651}" presName="childrenComposite" presStyleCnt="0"/>
      <dgm:spPr/>
    </dgm:pt>
    <dgm:pt modelId="{A4CF9A4B-660C-4875-B595-223140649ACD}" type="pres">
      <dgm:prSet presAssocID="{0C9DCBD1-A0DC-4B1C-A17B-7CAB2A2BF651}" presName="dummyMaxCanvas_ChildArea" presStyleCnt="0"/>
      <dgm:spPr/>
    </dgm:pt>
    <dgm:pt modelId="{50420FA0-6667-4E5F-B24F-80F70B75F38D}" type="pres">
      <dgm:prSet presAssocID="{0C9DCBD1-A0DC-4B1C-A17B-7CAB2A2BF651}" presName="fulcrum" presStyleLbl="alignAccFollowNode1" presStyleIdx="2" presStyleCnt="4"/>
      <dgm:spPr/>
    </dgm:pt>
    <dgm:pt modelId="{34041222-0869-449D-8CD4-A6F8A380839C}" type="pres">
      <dgm:prSet presAssocID="{0C9DCBD1-A0DC-4B1C-A17B-7CAB2A2BF651}" presName="balance_13" presStyleLbl="alignAccFollowNode1" presStyleIdx="3" presStyleCnt="4">
        <dgm:presLayoutVars>
          <dgm:bulletEnabled val="1"/>
        </dgm:presLayoutVars>
      </dgm:prSet>
      <dgm:spPr/>
    </dgm:pt>
    <dgm:pt modelId="{4D25E31A-E471-4CAF-B08C-A334D5064D59}" type="pres">
      <dgm:prSet presAssocID="{0C9DCBD1-A0DC-4B1C-A17B-7CAB2A2BF651}" presName="right_13_1" presStyleLbl="node1" presStyleIdx="0" presStyleCnt="4">
        <dgm:presLayoutVars>
          <dgm:bulletEnabled val="1"/>
        </dgm:presLayoutVars>
      </dgm:prSet>
      <dgm:spPr/>
    </dgm:pt>
    <dgm:pt modelId="{E7A31761-6347-4221-8F04-650BEAF1CC04}" type="pres">
      <dgm:prSet presAssocID="{0C9DCBD1-A0DC-4B1C-A17B-7CAB2A2BF651}" presName="right_13_2" presStyleLbl="node1" presStyleIdx="1" presStyleCnt="4">
        <dgm:presLayoutVars>
          <dgm:bulletEnabled val="1"/>
        </dgm:presLayoutVars>
      </dgm:prSet>
      <dgm:spPr/>
    </dgm:pt>
    <dgm:pt modelId="{BADBE4DE-59CE-48E6-B0FA-5F4A42A87EA3}" type="pres">
      <dgm:prSet presAssocID="{0C9DCBD1-A0DC-4B1C-A17B-7CAB2A2BF651}" presName="right_13_3" presStyleLbl="node1" presStyleIdx="2" presStyleCnt="4">
        <dgm:presLayoutVars>
          <dgm:bulletEnabled val="1"/>
        </dgm:presLayoutVars>
      </dgm:prSet>
      <dgm:spPr/>
    </dgm:pt>
    <dgm:pt modelId="{60424CFD-2280-409B-BAFF-45B8A47261D7}" type="pres">
      <dgm:prSet presAssocID="{0C9DCBD1-A0DC-4B1C-A17B-7CAB2A2BF651}" presName="left_13_1" presStyleLbl="node1" presStyleIdx="3" presStyleCnt="4">
        <dgm:presLayoutVars>
          <dgm:bulletEnabled val="1"/>
        </dgm:presLayoutVars>
      </dgm:prSet>
      <dgm:spPr/>
    </dgm:pt>
  </dgm:ptLst>
  <dgm:cxnLst>
    <dgm:cxn modelId="{80AC9100-A5DB-45E9-9E03-C1E2EAC29F75}" type="presOf" srcId="{BCE0A1AF-C070-4C24-AA28-B81B0C50AA5C}" destId="{FBAB51E6-13B8-4CBD-944D-DF824E765BC7}" srcOrd="0" destOrd="0" presId="urn:microsoft.com/office/officeart/2005/8/layout/balance1"/>
    <dgm:cxn modelId="{905C620D-A115-4772-8B41-471ACA1FA8AD}" type="presOf" srcId="{0C9DCBD1-A0DC-4B1C-A17B-7CAB2A2BF651}" destId="{D232497E-6E40-4EE8-B828-45114C37179D}" srcOrd="0" destOrd="0" presId="urn:microsoft.com/office/officeart/2005/8/layout/balance1"/>
    <dgm:cxn modelId="{03863713-4556-43CC-B498-F0765B8232D3}" srcId="{0C9DCBD1-A0DC-4B1C-A17B-7CAB2A2BF651}" destId="{BCE0A1AF-C070-4C24-AA28-B81B0C50AA5C}" srcOrd="0" destOrd="0" parTransId="{77C0E5CB-CF6D-4212-AF4D-3371ED22E038}" sibTransId="{C4EA30A9-FEDB-4D2C-922E-0DE08A45CCED}"/>
    <dgm:cxn modelId="{83F1EF18-7181-4AEF-BA1E-81727E49CECD}" type="presOf" srcId="{251A1A9D-DEA0-422E-8BCB-189EF473E836}" destId="{3B6D6A38-14C3-4C74-B709-7E630CE52178}" srcOrd="0" destOrd="0" presId="urn:microsoft.com/office/officeart/2005/8/layout/balance1"/>
    <dgm:cxn modelId="{2E457F37-89E4-4592-8689-65B9E3D6A0CB}" srcId="{251A1A9D-DEA0-422E-8BCB-189EF473E836}" destId="{4EA7C600-17BA-4CAB-BBDB-22827547C4EF}" srcOrd="2" destOrd="0" parTransId="{B1A52F52-ADE7-441D-97A2-3171A7A49DF5}" sibTransId="{A5A2CACB-48D9-4A91-A37E-4A59F3484581}"/>
    <dgm:cxn modelId="{5593AF5E-3444-4C44-94B6-1D6F437C4524}" srcId="{BCE0A1AF-C070-4C24-AA28-B81B0C50AA5C}" destId="{6E5EBD18-4D1C-4114-8695-35E204ABC651}" srcOrd="0" destOrd="0" parTransId="{D6AB25BD-36D0-446D-96C4-619AE80F5F8E}" sibTransId="{84A5C1FA-C076-4ED5-B74C-13F6304674F3}"/>
    <dgm:cxn modelId="{E0C7354C-C397-404F-8EE8-8F2F383B9BEA}" srcId="{251A1A9D-DEA0-422E-8BCB-189EF473E836}" destId="{FF396AF9-53A2-428E-AB56-8975AF75A5D7}" srcOrd="1" destOrd="0" parTransId="{4B726165-E38B-4215-B6FE-2B1CFED14451}" sibTransId="{2271FFBF-3937-4DAA-9D3B-24FBDE922833}"/>
    <dgm:cxn modelId="{BEE4266F-84CA-4B4A-9399-F9F16630DFC4}" type="presOf" srcId="{FF396AF9-53A2-428E-AB56-8975AF75A5D7}" destId="{E7A31761-6347-4221-8F04-650BEAF1CC04}" srcOrd="0" destOrd="0" presId="urn:microsoft.com/office/officeart/2005/8/layout/balance1"/>
    <dgm:cxn modelId="{F3EB9C80-BC1E-457C-A423-EE2A63FDC96C}" type="presOf" srcId="{4EA7C600-17BA-4CAB-BBDB-22827547C4EF}" destId="{BADBE4DE-59CE-48E6-B0FA-5F4A42A87EA3}" srcOrd="0" destOrd="0" presId="urn:microsoft.com/office/officeart/2005/8/layout/balance1"/>
    <dgm:cxn modelId="{9C9873A1-421D-46A4-8B70-26E8AAF69555}" type="presOf" srcId="{4A448806-4B13-4B9F-AC7C-476B21C765EB}" destId="{4D25E31A-E471-4CAF-B08C-A334D5064D59}" srcOrd="0" destOrd="0" presId="urn:microsoft.com/office/officeart/2005/8/layout/balance1"/>
    <dgm:cxn modelId="{2350C9BA-6A3B-465B-AF9A-B00FF9DA3996}" type="presOf" srcId="{6E5EBD18-4D1C-4114-8695-35E204ABC651}" destId="{60424CFD-2280-409B-BAFF-45B8A47261D7}" srcOrd="0" destOrd="0" presId="urn:microsoft.com/office/officeart/2005/8/layout/balance1"/>
    <dgm:cxn modelId="{24B65CD0-0712-430B-B3FD-EB217B9BAAD8}" srcId="{0C9DCBD1-A0DC-4B1C-A17B-7CAB2A2BF651}" destId="{251A1A9D-DEA0-422E-8BCB-189EF473E836}" srcOrd="1" destOrd="0" parTransId="{51A041B3-DE75-4EF1-B997-AA6DEC1F605E}" sibTransId="{53D5974C-4DB1-4FF0-AA0D-624B4A1AF84B}"/>
    <dgm:cxn modelId="{D7E49ED9-5829-42BB-8768-A25D39BBBB1E}" srcId="{251A1A9D-DEA0-422E-8BCB-189EF473E836}" destId="{4A448806-4B13-4B9F-AC7C-476B21C765EB}" srcOrd="0" destOrd="0" parTransId="{F7AB1CEB-38A9-4247-AC47-5EEE83EA870E}" sibTransId="{9AD4D31F-A0E8-4721-8603-AEFF744CD41C}"/>
    <dgm:cxn modelId="{F9B796F5-217A-4E95-8154-33C11BC59621}" type="presParOf" srcId="{D232497E-6E40-4EE8-B828-45114C37179D}" destId="{915E50B4-9847-43A1-AD3E-7C775C323553}" srcOrd="0" destOrd="0" presId="urn:microsoft.com/office/officeart/2005/8/layout/balance1"/>
    <dgm:cxn modelId="{A74F951D-18D0-4772-A5BC-506678D4C1E4}" type="presParOf" srcId="{D232497E-6E40-4EE8-B828-45114C37179D}" destId="{EE9C29B0-B674-4AEC-9DCB-3A3E0F7BF596}" srcOrd="1" destOrd="0" presId="urn:microsoft.com/office/officeart/2005/8/layout/balance1"/>
    <dgm:cxn modelId="{A63CB9FC-9509-4738-975F-C106EF6539E6}" type="presParOf" srcId="{EE9C29B0-B674-4AEC-9DCB-3A3E0F7BF596}" destId="{FBAB51E6-13B8-4CBD-944D-DF824E765BC7}" srcOrd="0" destOrd="0" presId="urn:microsoft.com/office/officeart/2005/8/layout/balance1"/>
    <dgm:cxn modelId="{9CCEAC38-7C2A-40F6-8837-1C5EABA4F27B}" type="presParOf" srcId="{EE9C29B0-B674-4AEC-9DCB-3A3E0F7BF596}" destId="{3B6D6A38-14C3-4C74-B709-7E630CE52178}" srcOrd="1" destOrd="0" presId="urn:microsoft.com/office/officeart/2005/8/layout/balance1"/>
    <dgm:cxn modelId="{30A19FC3-85F3-413B-AD4F-CC746549E600}" type="presParOf" srcId="{D232497E-6E40-4EE8-B828-45114C37179D}" destId="{3E1B2F5C-9373-46E0-9C4B-74B7CA5E4182}" srcOrd="2" destOrd="0" presId="urn:microsoft.com/office/officeart/2005/8/layout/balance1"/>
    <dgm:cxn modelId="{4D12B204-6E84-4994-A760-4D32A87DE554}" type="presParOf" srcId="{3E1B2F5C-9373-46E0-9C4B-74B7CA5E4182}" destId="{A4CF9A4B-660C-4875-B595-223140649ACD}" srcOrd="0" destOrd="0" presId="urn:microsoft.com/office/officeart/2005/8/layout/balance1"/>
    <dgm:cxn modelId="{0D739252-8EB5-4587-B83C-746140B7734B}" type="presParOf" srcId="{3E1B2F5C-9373-46E0-9C4B-74B7CA5E4182}" destId="{50420FA0-6667-4E5F-B24F-80F70B75F38D}" srcOrd="1" destOrd="0" presId="urn:microsoft.com/office/officeart/2005/8/layout/balance1"/>
    <dgm:cxn modelId="{DC101938-4A07-4D4C-B346-0EDDE094B4C4}" type="presParOf" srcId="{3E1B2F5C-9373-46E0-9C4B-74B7CA5E4182}" destId="{34041222-0869-449D-8CD4-A6F8A380839C}" srcOrd="2" destOrd="0" presId="urn:microsoft.com/office/officeart/2005/8/layout/balance1"/>
    <dgm:cxn modelId="{E865329E-269A-4253-B0F7-6BCE885F0190}" type="presParOf" srcId="{3E1B2F5C-9373-46E0-9C4B-74B7CA5E4182}" destId="{4D25E31A-E471-4CAF-B08C-A334D5064D59}" srcOrd="3" destOrd="0" presId="urn:microsoft.com/office/officeart/2005/8/layout/balance1"/>
    <dgm:cxn modelId="{D1A3782D-591B-40D0-962B-007BF7738418}" type="presParOf" srcId="{3E1B2F5C-9373-46E0-9C4B-74B7CA5E4182}" destId="{E7A31761-6347-4221-8F04-650BEAF1CC04}" srcOrd="4" destOrd="0" presId="urn:microsoft.com/office/officeart/2005/8/layout/balance1"/>
    <dgm:cxn modelId="{2CCACF78-BA11-4BF6-84D9-B4E593D4C03E}" type="presParOf" srcId="{3E1B2F5C-9373-46E0-9C4B-74B7CA5E4182}" destId="{BADBE4DE-59CE-48E6-B0FA-5F4A42A87EA3}" srcOrd="5" destOrd="0" presId="urn:microsoft.com/office/officeart/2005/8/layout/balance1"/>
    <dgm:cxn modelId="{272F9F7F-25F9-4B34-9F9C-E7C6B39FA291}" type="presParOf" srcId="{3E1B2F5C-9373-46E0-9C4B-74B7CA5E4182}" destId="{60424CFD-2280-409B-BAFF-45B8A47261D7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B51E6-13B8-4CBD-944D-DF824E765BC7}">
      <dsp:nvSpPr>
        <dsp:cNvPr id="0" name=""/>
        <dsp:cNvSpPr/>
      </dsp:nvSpPr>
      <dsp:spPr>
        <a:xfrm>
          <a:off x="709602" y="0"/>
          <a:ext cx="1088322" cy="604623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>
              <a:solidFill>
                <a:schemeClr val="bg1"/>
              </a:solidFill>
            </a:rPr>
            <a:t>.</a:t>
          </a:r>
        </a:p>
      </dsp:txBody>
      <dsp:txXfrm>
        <a:off x="727311" y="17709"/>
        <a:ext cx="1052904" cy="569205"/>
      </dsp:txXfrm>
    </dsp:sp>
    <dsp:sp modelId="{3B6D6A38-14C3-4C74-B709-7E630CE52178}">
      <dsp:nvSpPr>
        <dsp:cNvPr id="0" name=""/>
        <dsp:cNvSpPr/>
      </dsp:nvSpPr>
      <dsp:spPr>
        <a:xfrm>
          <a:off x="2281624" y="0"/>
          <a:ext cx="1088322" cy="604623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>
              <a:solidFill>
                <a:schemeClr val="bg1"/>
              </a:solidFill>
            </a:rPr>
            <a:t>.</a:t>
          </a:r>
        </a:p>
      </dsp:txBody>
      <dsp:txXfrm>
        <a:off x="2299333" y="17709"/>
        <a:ext cx="1052904" cy="569205"/>
      </dsp:txXfrm>
    </dsp:sp>
    <dsp:sp modelId="{50420FA0-6667-4E5F-B24F-80F70B75F38D}">
      <dsp:nvSpPr>
        <dsp:cNvPr id="0" name=""/>
        <dsp:cNvSpPr/>
      </dsp:nvSpPr>
      <dsp:spPr>
        <a:xfrm>
          <a:off x="1813041" y="2569651"/>
          <a:ext cx="453467" cy="453467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D993D8-1126-4F9E-8048-84218850E620}">
      <dsp:nvSpPr>
        <dsp:cNvPr id="0" name=""/>
        <dsp:cNvSpPr/>
      </dsp:nvSpPr>
      <dsp:spPr>
        <a:xfrm rot="240000">
          <a:off x="678955" y="2375335"/>
          <a:ext cx="2721638" cy="1903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D0706-836D-4073-86B6-1E89929016FA}">
      <dsp:nvSpPr>
        <dsp:cNvPr id="0" name=""/>
        <dsp:cNvSpPr/>
      </dsp:nvSpPr>
      <dsp:spPr>
        <a:xfrm rot="240000">
          <a:off x="2295876" y="1610127"/>
          <a:ext cx="1120281" cy="7944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Airline status</a:t>
          </a:r>
        </a:p>
      </dsp:txBody>
      <dsp:txXfrm>
        <a:off x="2334658" y="1648909"/>
        <a:ext cx="1042717" cy="716882"/>
      </dsp:txXfrm>
    </dsp:sp>
    <dsp:sp modelId="{55BD6AD3-F16A-40D6-B502-A0FCBE057544}">
      <dsp:nvSpPr>
        <dsp:cNvPr id="0" name=""/>
        <dsp:cNvSpPr/>
      </dsp:nvSpPr>
      <dsp:spPr>
        <a:xfrm rot="240000">
          <a:off x="2356338" y="787839"/>
          <a:ext cx="1120281" cy="794446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2395120" y="826621"/>
        <a:ext cx="1042717" cy="716882"/>
      </dsp:txXfrm>
    </dsp:sp>
    <dsp:sp modelId="{6E632234-4C4C-42E0-9F13-1B87DB3E16F9}">
      <dsp:nvSpPr>
        <dsp:cNvPr id="0" name=""/>
        <dsp:cNvSpPr/>
      </dsp:nvSpPr>
      <dsp:spPr>
        <a:xfrm rot="240000">
          <a:off x="738970" y="1501295"/>
          <a:ext cx="1120281" cy="7944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Likelihood to recommend</a:t>
          </a:r>
        </a:p>
      </dsp:txBody>
      <dsp:txXfrm>
        <a:off x="777752" y="1540077"/>
        <a:ext cx="1042717" cy="7168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B51E6-13B8-4CBD-944D-DF824E765BC7}">
      <dsp:nvSpPr>
        <dsp:cNvPr id="0" name=""/>
        <dsp:cNvSpPr/>
      </dsp:nvSpPr>
      <dsp:spPr>
        <a:xfrm>
          <a:off x="709602" y="0"/>
          <a:ext cx="1088322" cy="604623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>
              <a:solidFill>
                <a:schemeClr val="bg1"/>
              </a:solidFill>
            </a:rPr>
            <a:t>.</a:t>
          </a:r>
        </a:p>
      </dsp:txBody>
      <dsp:txXfrm>
        <a:off x="727311" y="17709"/>
        <a:ext cx="1052904" cy="569205"/>
      </dsp:txXfrm>
    </dsp:sp>
    <dsp:sp modelId="{3B6D6A38-14C3-4C74-B709-7E630CE52178}">
      <dsp:nvSpPr>
        <dsp:cNvPr id="0" name=""/>
        <dsp:cNvSpPr/>
      </dsp:nvSpPr>
      <dsp:spPr>
        <a:xfrm>
          <a:off x="2281624" y="0"/>
          <a:ext cx="1088322" cy="604623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>
              <a:solidFill>
                <a:schemeClr val="bg1"/>
              </a:solidFill>
            </a:rPr>
            <a:t>.</a:t>
          </a:r>
        </a:p>
      </dsp:txBody>
      <dsp:txXfrm>
        <a:off x="2299333" y="17709"/>
        <a:ext cx="1052904" cy="569205"/>
      </dsp:txXfrm>
    </dsp:sp>
    <dsp:sp modelId="{50420FA0-6667-4E5F-B24F-80F70B75F38D}">
      <dsp:nvSpPr>
        <dsp:cNvPr id="0" name=""/>
        <dsp:cNvSpPr/>
      </dsp:nvSpPr>
      <dsp:spPr>
        <a:xfrm>
          <a:off x="1813041" y="2569651"/>
          <a:ext cx="453467" cy="453467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D993D8-1126-4F9E-8048-84218850E620}">
      <dsp:nvSpPr>
        <dsp:cNvPr id="0" name=""/>
        <dsp:cNvSpPr/>
      </dsp:nvSpPr>
      <dsp:spPr>
        <a:xfrm rot="240000">
          <a:off x="678955" y="2375335"/>
          <a:ext cx="2721638" cy="1903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D0706-836D-4073-86B6-1E89929016FA}">
      <dsp:nvSpPr>
        <dsp:cNvPr id="0" name=""/>
        <dsp:cNvSpPr/>
      </dsp:nvSpPr>
      <dsp:spPr>
        <a:xfrm rot="240000">
          <a:off x="2295876" y="1610127"/>
          <a:ext cx="1120281" cy="7944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Type of Travel </a:t>
          </a:r>
        </a:p>
      </dsp:txBody>
      <dsp:txXfrm>
        <a:off x="2334658" y="1648909"/>
        <a:ext cx="1042717" cy="716882"/>
      </dsp:txXfrm>
    </dsp:sp>
    <dsp:sp modelId="{55BD6AD3-F16A-40D6-B502-A0FCBE057544}">
      <dsp:nvSpPr>
        <dsp:cNvPr id="0" name=""/>
        <dsp:cNvSpPr/>
      </dsp:nvSpPr>
      <dsp:spPr>
        <a:xfrm rot="240000">
          <a:off x="2356338" y="787839"/>
          <a:ext cx="1120281" cy="794446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2395120" y="826621"/>
        <a:ext cx="1042717" cy="716882"/>
      </dsp:txXfrm>
    </dsp:sp>
    <dsp:sp modelId="{6E632234-4C4C-42E0-9F13-1B87DB3E16F9}">
      <dsp:nvSpPr>
        <dsp:cNvPr id="0" name=""/>
        <dsp:cNvSpPr/>
      </dsp:nvSpPr>
      <dsp:spPr>
        <a:xfrm rot="240000">
          <a:off x="738970" y="1501295"/>
          <a:ext cx="1120281" cy="7944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Likelihood to recommend</a:t>
          </a:r>
        </a:p>
      </dsp:txBody>
      <dsp:txXfrm>
        <a:off x="777752" y="1540077"/>
        <a:ext cx="1042717" cy="7168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B51E6-13B8-4CBD-944D-DF824E765BC7}">
      <dsp:nvSpPr>
        <dsp:cNvPr id="0" name=""/>
        <dsp:cNvSpPr/>
      </dsp:nvSpPr>
      <dsp:spPr>
        <a:xfrm>
          <a:off x="918567" y="0"/>
          <a:ext cx="1611209" cy="895116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kern="1200" dirty="0">
              <a:solidFill>
                <a:schemeClr val="bg1"/>
              </a:solidFill>
            </a:rPr>
            <a:t>.</a:t>
          </a:r>
        </a:p>
      </dsp:txBody>
      <dsp:txXfrm>
        <a:off x="944784" y="26217"/>
        <a:ext cx="1558775" cy="842682"/>
      </dsp:txXfrm>
    </dsp:sp>
    <dsp:sp modelId="{3B6D6A38-14C3-4C74-B709-7E630CE52178}">
      <dsp:nvSpPr>
        <dsp:cNvPr id="0" name=""/>
        <dsp:cNvSpPr/>
      </dsp:nvSpPr>
      <dsp:spPr>
        <a:xfrm>
          <a:off x="3245870" y="0"/>
          <a:ext cx="1611209" cy="895116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kern="1200" dirty="0">
              <a:solidFill>
                <a:schemeClr val="bg1"/>
              </a:solidFill>
            </a:rPr>
            <a:t>.</a:t>
          </a:r>
        </a:p>
      </dsp:txBody>
      <dsp:txXfrm>
        <a:off x="3272087" y="26217"/>
        <a:ext cx="1558775" cy="842682"/>
      </dsp:txXfrm>
    </dsp:sp>
    <dsp:sp modelId="{50420FA0-6667-4E5F-B24F-80F70B75F38D}">
      <dsp:nvSpPr>
        <dsp:cNvPr id="0" name=""/>
        <dsp:cNvSpPr/>
      </dsp:nvSpPr>
      <dsp:spPr>
        <a:xfrm>
          <a:off x="2552155" y="3804245"/>
          <a:ext cx="671337" cy="671337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041222-0869-449D-8CD4-A6F8A380839C}">
      <dsp:nvSpPr>
        <dsp:cNvPr id="0" name=""/>
        <dsp:cNvSpPr/>
      </dsp:nvSpPr>
      <dsp:spPr>
        <a:xfrm rot="240000">
          <a:off x="873196" y="3516569"/>
          <a:ext cx="4029254" cy="28175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25E31A-E471-4CAF-B08C-A334D5064D59}">
      <dsp:nvSpPr>
        <dsp:cNvPr id="0" name=""/>
        <dsp:cNvSpPr/>
      </dsp:nvSpPr>
      <dsp:spPr>
        <a:xfrm rot="240000">
          <a:off x="3292414" y="2812118"/>
          <a:ext cx="1607634" cy="7489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Type of Travel </a:t>
          </a:r>
        </a:p>
      </dsp:txBody>
      <dsp:txXfrm>
        <a:off x="3328977" y="2848681"/>
        <a:ext cx="1534508" cy="675867"/>
      </dsp:txXfrm>
    </dsp:sp>
    <dsp:sp modelId="{E7A31761-6347-4221-8F04-650BEAF1CC04}">
      <dsp:nvSpPr>
        <dsp:cNvPr id="0" name=""/>
        <dsp:cNvSpPr/>
      </dsp:nvSpPr>
      <dsp:spPr>
        <a:xfrm rot="240000">
          <a:off x="3350596" y="2006513"/>
          <a:ext cx="1607634" cy="748993"/>
        </a:xfrm>
        <a:prstGeom prst="round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Airline status</a:t>
          </a:r>
        </a:p>
      </dsp:txBody>
      <dsp:txXfrm>
        <a:off x="3387159" y="2043076"/>
        <a:ext cx="1534508" cy="675867"/>
      </dsp:txXfrm>
    </dsp:sp>
    <dsp:sp modelId="{BADBE4DE-59CE-48E6-B0FA-5F4A42A87EA3}">
      <dsp:nvSpPr>
        <dsp:cNvPr id="0" name=""/>
        <dsp:cNvSpPr/>
      </dsp:nvSpPr>
      <dsp:spPr>
        <a:xfrm rot="240000">
          <a:off x="3408779" y="1218810"/>
          <a:ext cx="1607634" cy="748993"/>
        </a:xfrm>
        <a:prstGeom prst="round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Gender</a:t>
          </a:r>
        </a:p>
      </dsp:txBody>
      <dsp:txXfrm>
        <a:off x="3445342" y="1255373"/>
        <a:ext cx="1534508" cy="675867"/>
      </dsp:txXfrm>
    </dsp:sp>
    <dsp:sp modelId="{60424CFD-2280-409B-BAFF-45B8A47261D7}">
      <dsp:nvSpPr>
        <dsp:cNvPr id="0" name=""/>
        <dsp:cNvSpPr/>
      </dsp:nvSpPr>
      <dsp:spPr>
        <a:xfrm rot="240000">
          <a:off x="987488" y="2650997"/>
          <a:ext cx="1607634" cy="7489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Likelihood to recommend</a:t>
          </a:r>
        </a:p>
      </dsp:txBody>
      <dsp:txXfrm>
        <a:off x="1024051" y="2687560"/>
        <a:ext cx="1534508" cy="6758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620CC-3B97-48AD-9800-75DF2F2C2D45}" type="datetimeFigureOut">
              <a:rPr lang="en-IN" smtClean="0"/>
              <a:t>03-12-2020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CCAB6-8094-4AF4-AF83-DB70557E6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980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There wasn’t a strong linear relationship between likelihood to recommend and the </a:t>
            </a:r>
            <a:r>
              <a:rPr lang="en-IN" dirty="0" err="1"/>
              <a:t>columsn</a:t>
            </a:r>
            <a:r>
              <a:rPr lang="en-IN" dirty="0"/>
              <a:t> so we divided them into bins to get more clarity </a:t>
            </a:r>
          </a:p>
          <a:p>
            <a:r>
              <a:rPr lang="en-IN" dirty="0"/>
              <a:t>Eating and drinking at airport</a:t>
            </a:r>
          </a:p>
          <a:p>
            <a:r>
              <a:rPr lang="en-IN" dirty="0"/>
              <a:t>Type of travel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CAB6-8094-4AF4-AF83-DB70557E6BE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3860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Eating and drinking at airport</a:t>
            </a:r>
          </a:p>
          <a:p>
            <a:r>
              <a:rPr lang="en-IN" dirty="0"/>
              <a:t>Type of travel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CAB6-8094-4AF4-AF83-DB70557E6BE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851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mean likelihood to recommend  for people who don’t spend on eating and drinking at the airport- is 6.42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CAB6-8094-4AF4-AF83-DB70557E6BE0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940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http://www.scielo.br/scielo.php?script=sci_arttext&amp;pid=S2175-91462019000100300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CAB6-8094-4AF4-AF83-DB70557E6BE0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241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Age=60-85 Age</a:t>
            </a:r>
            <a:r>
              <a:rPr lang="en-IN" dirty="0"/>
              <a:t>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10,313.00</a:t>
            </a:r>
            <a:r>
              <a:rPr lang="en-IN" dirty="0"/>
              <a:t>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Age=60-85 Age, Eat at Airport</a:t>
            </a:r>
            <a:r>
              <a:rPr lang="en-IN" dirty="0"/>
              <a:t>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9,909.00</a:t>
            </a:r>
            <a:r>
              <a:rPr lang="en-IN" dirty="0"/>
              <a:t> </a:t>
            </a:r>
          </a:p>
          <a:p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Age=60-85 Age,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AirlineStatus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=Blue</a:t>
            </a:r>
            <a:r>
              <a:rPr lang="en-IN" dirty="0"/>
              <a:t>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8,792.00</a:t>
            </a:r>
            <a:r>
              <a:rPr lang="en-IN" dirty="0"/>
              <a:t> </a:t>
            </a:r>
          </a:p>
          <a:p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Age=60-85 Age,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AirlineStatus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=Blue, Eat at Airport</a:t>
            </a:r>
            <a:r>
              <a:rPr lang="en-IN" dirty="0"/>
              <a:t>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8,438.00</a:t>
            </a:r>
          </a:p>
          <a:p>
            <a:r>
              <a:rPr lang="en-IN" dirty="0"/>
              <a:t>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Class=Eco, Age=60-85 Age</a:t>
            </a:r>
            <a:r>
              <a:rPr lang="en-IN" dirty="0"/>
              <a:t>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8,303.00</a:t>
            </a:r>
            <a:r>
              <a:rPr lang="en-IN" dirty="0"/>
              <a:t> </a:t>
            </a:r>
          </a:p>
          <a:p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Class=Eco, Age=60-85 Age, Eat at Airport</a:t>
            </a:r>
            <a:r>
              <a:rPr lang="en-IN" dirty="0"/>
              <a:t>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7,988.00</a:t>
            </a:r>
          </a:p>
          <a:p>
            <a:r>
              <a:rPr lang="en-IN" dirty="0"/>
              <a:t>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Class=Eco, Age=60-85 Age,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AirlineStatus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=Blue</a:t>
            </a:r>
            <a:r>
              <a:rPr lang="en-IN" dirty="0"/>
              <a:t>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7,094.00</a:t>
            </a:r>
            <a:r>
              <a:rPr lang="en-IN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CAB6-8094-4AF4-AF83-DB70557E6BE0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702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8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IN" dirty="0"/>
              <a:t>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Age=33-59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Age,Eat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at Airport</a:t>
            </a:r>
            <a:r>
              <a:rPr lang="en-IN" dirty="0"/>
              <a:t>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22,550.00</a:t>
            </a:r>
            <a:r>
              <a:rPr lang="en-IN" dirty="0"/>
              <a:t> </a:t>
            </a:r>
          </a:p>
          <a:p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Class=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Eco,Age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=33-59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Age,Eat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at Airport</a:t>
            </a:r>
            <a:r>
              <a:rPr lang="en-IN" dirty="0"/>
              <a:t>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18,383.00</a:t>
            </a:r>
            <a:r>
              <a:rPr lang="en-IN" dirty="0"/>
              <a:t> </a:t>
            </a:r>
          </a:p>
          <a:p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Price Sensitivity=1,Age=33-59 Age</a:t>
            </a:r>
            <a:r>
              <a:rPr lang="en-IN" dirty="0"/>
              <a:t>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17,228.00</a:t>
            </a:r>
          </a:p>
          <a:p>
            <a:r>
              <a:rPr lang="en-IN" dirty="0"/>
              <a:t>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Price Sensitivity=1,Age=33-59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Age,Eat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at Airport</a:t>
            </a:r>
            <a:r>
              <a:rPr lang="en-IN" dirty="0"/>
              <a:t>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17,057.00</a:t>
            </a:r>
          </a:p>
          <a:p>
            <a:r>
              <a:rPr lang="en-IN" dirty="0"/>
              <a:t>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 or &lt; 5 mins delay in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Departure,Age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=33-59 Age</a:t>
            </a:r>
            <a:r>
              <a:rPr lang="en-IN" dirty="0"/>
              <a:t>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15,548.00</a:t>
            </a:r>
            <a:r>
              <a:rPr lang="en-IN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CAB6-8094-4AF4-AF83-DB70557E6BE0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910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To answer the question about what is causing traveller to give low ratings, we did some root cause analysis </a:t>
            </a:r>
          </a:p>
          <a:p>
            <a:r>
              <a:rPr lang="en-IN" dirty="0"/>
              <a:t>So we can use the </a:t>
            </a:r>
          </a:p>
          <a:p>
            <a:r>
              <a:rPr lang="en-IN" dirty="0"/>
              <a:t>Environment issues- uncomfortable-8, cramped-12, garbage-2, crowded-2, cramp-1, chaoti-1, chaos-2, immovable-1, smelled, dirty-1,noise,loud-1, unplesent-1, vibration-1, trapped-1</a:t>
            </a:r>
          </a:p>
          <a:p>
            <a:r>
              <a:rPr lang="en-IN" dirty="0"/>
              <a:t>Service/ - rude,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Bumped- only 2- interesting  </a:t>
            </a:r>
          </a:p>
          <a:p>
            <a:endParaRPr lang="en-IN" dirty="0"/>
          </a:p>
          <a:p>
            <a:r>
              <a:rPr lang="en-IN" dirty="0"/>
              <a:t>Positive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About staff- friedly-28, smile-5, courteous-7, polite-7,  enthusiasm-1, friendliness- 1, generous-1,hospitable-1,cheerful-1,helpful- 14,attentive- 8, comfortable-37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Flight experience- smooth-, smoother- 1,smoothly-1,safely- 2, reliable- 1,safe-1, upgraded- 1, enjoyed- 3,pleased-3,comfy-4, efiicient-9,scure-1,convenient- 1</a:t>
            </a:r>
          </a:p>
          <a:p>
            <a:r>
              <a:rPr lang="en-IN" dirty="0"/>
              <a:t>free./cheap- free-11, complimentary-1,</a:t>
            </a:r>
          </a:p>
          <a:p>
            <a:r>
              <a:rPr lang="en-IN" dirty="0"/>
              <a:t>Ambiance- neat-1, clean-5,cleaner-1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CAB6-8094-4AF4-AF83-DB70557E6BE0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893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Giving a refund would cost the flight because some delays are unavoidable</a:t>
            </a:r>
          </a:p>
          <a:p>
            <a:r>
              <a:rPr lang="en-IN" dirty="0"/>
              <a:t>We can give a discount to buy next ticket, but if the passenger is not happy with the service now they might not want to travel again</a:t>
            </a:r>
          </a:p>
          <a:p>
            <a:r>
              <a:rPr lang="en-IN" dirty="0"/>
              <a:t>So we have give then access to business </a:t>
            </a:r>
            <a:r>
              <a:rPr lang="en-IN" dirty="0" err="1"/>
              <a:t>louge</a:t>
            </a:r>
            <a:r>
              <a:rPr lang="en-IN" dirty="0"/>
              <a:t> </a:t>
            </a:r>
          </a:p>
          <a:p>
            <a:r>
              <a:rPr lang="en-IN" dirty="0"/>
              <a:t>And food gift vouchers that they can avail at the airport or in the flight </a:t>
            </a:r>
          </a:p>
          <a:p>
            <a:r>
              <a:rPr lang="en-IN" dirty="0"/>
              <a:t>This way we make sure that the passenger is compensated in the present and the passenger does not carry the negative feedback along with him/her</a:t>
            </a:r>
          </a:p>
          <a:p>
            <a:r>
              <a:rPr lang="en-IN" dirty="0"/>
              <a:t>Sent digitally so that the user when waiting for the flight can eat at the airport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CAB6-8094-4AF4-AF83-DB70557E6BE0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274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Age- special treatment for senior citizens</a:t>
            </a:r>
          </a:p>
          <a:p>
            <a:r>
              <a:rPr lang="en-IN" dirty="0"/>
              <a:t>Check on them if they need blankets or pillow- </a:t>
            </a:r>
          </a:p>
          <a:p>
            <a:r>
              <a:rPr lang="en-IN" dirty="0"/>
              <a:t>If a individual has any special requirement – like is diabetic and needs food by a particular time- that arrangement should be made</a:t>
            </a:r>
          </a:p>
          <a:p>
            <a:r>
              <a:rPr lang="en-IN" dirty="0"/>
              <a:t>At the check in if individual is above 60, we should ask we they need anything</a:t>
            </a:r>
          </a:p>
          <a:p>
            <a:r>
              <a:rPr lang="en-IN" dirty="0"/>
              <a:t>Remind about medicine </a:t>
            </a:r>
          </a:p>
          <a:p>
            <a:r>
              <a:rPr lang="en-IN" dirty="0"/>
              <a:t>Check on them more frequently</a:t>
            </a:r>
          </a:p>
          <a:p>
            <a:r>
              <a:rPr lang="en-IN" dirty="0"/>
              <a:t>These things will not cost the flight much but make a huge difference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CAB6-8094-4AF4-AF83-DB70557E6BE0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187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F102B-C0CD-4CA6-95E1-150662605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89EA9-8220-474E-9BB0-C83732859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78653-E0D4-44F4-9564-B9057962F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20F-8838-4183-8737-EB05167FA6EB}" type="datetimeFigureOut">
              <a:rPr lang="en-IN" smtClean="0"/>
              <a:t>03-12-2020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35B5D-DEF3-431A-838D-1973A14EB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65D23-213D-42A3-A8BD-D634F9CB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8F958-27DD-4468-AE9C-8C47C3761F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542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F5014-E89A-4CBE-BADD-DA6845D2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00B34B-B53C-41D7-B9CA-908680004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9A66D-6826-4FC8-A513-892B53C11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20F-8838-4183-8737-EB05167FA6EB}" type="datetimeFigureOut">
              <a:rPr lang="en-IN" smtClean="0"/>
              <a:t>03-12-2020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04DFB-CC23-4896-8481-24268DFC4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29762-1ABF-4DC1-B15F-E447436F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8F958-27DD-4468-AE9C-8C47C3761F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29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92E86-DAED-45A6-8641-139C617D0F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4B770-A801-4DD1-9B42-7E55C859F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89123-10A4-41B5-BE95-423CD7CFA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20F-8838-4183-8737-EB05167FA6EB}" type="datetimeFigureOut">
              <a:rPr lang="en-IN" smtClean="0"/>
              <a:t>03-12-2020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87287-06AA-49C9-9B81-620BED61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F2467-C07B-43A0-AAF5-50BA6D0B0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8F958-27DD-4468-AE9C-8C47C3761F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879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597507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0A6C6-61DB-4D4A-B0A5-025C51D41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1C440-5507-408A-96F8-63976487F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672FD-E0E3-4132-A9A0-4F37DE5FB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20F-8838-4183-8737-EB05167FA6EB}" type="datetimeFigureOut">
              <a:rPr lang="en-IN" smtClean="0"/>
              <a:t>03-12-2020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8DE41-CB9F-4DEB-96B7-D161EFB0E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08A81-14C0-45C4-A919-17B9F9108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8F958-27DD-4468-AE9C-8C47C3761F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5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EDD58-0E8F-442C-9A32-B620635A3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68606-2854-4F5B-90DD-9E03E8CA3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F3B7-4EC4-41AD-8260-EDA4FB56F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20F-8838-4183-8737-EB05167FA6EB}" type="datetimeFigureOut">
              <a:rPr lang="en-IN" smtClean="0"/>
              <a:t>03-12-2020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F7C1A-51E1-4CE0-B4B2-1CE2EFB4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D17E2-21E4-4891-A24E-962E1DC0A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8F958-27DD-4468-AE9C-8C47C3761F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293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2435-ECDD-41E1-A95D-6DB9744C5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DCA46-F2DF-4441-A937-CA87F4171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885447-26AC-4297-8FDB-A6178C12F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346C2-9D60-47FE-9EEC-A3F30478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20F-8838-4183-8737-EB05167FA6EB}" type="datetimeFigureOut">
              <a:rPr lang="en-IN" smtClean="0"/>
              <a:t>03-12-2020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DF43E-6470-4F14-8A0D-537FDA9F1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AB175-E592-46E8-80E0-F956892F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8F958-27DD-4468-AE9C-8C47C3761F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762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283B-B909-42DD-92F4-952D055E9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94B7A-BCF9-42B7-8A4C-4974EC9EC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8CDBB-4C4F-4015-8D25-02FCF2DA3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DD845-99CB-4532-B9DB-DF453938FB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099C60-9C46-49B3-B0A1-80098C8C0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1C2326-E2ED-47B0-BD4E-E1B5149B2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20F-8838-4183-8737-EB05167FA6EB}" type="datetimeFigureOut">
              <a:rPr lang="en-IN" smtClean="0"/>
              <a:t>03-12-2020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0BCB3E-610B-4133-9D03-22E386F22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EFA340-2896-4559-8332-415B5AFF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8F958-27DD-4468-AE9C-8C47C3761F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717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8ACA8-A080-459F-8AEC-28C9A098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366159-2134-46FE-B6E7-8AD4D2C5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20F-8838-4183-8737-EB05167FA6EB}" type="datetimeFigureOut">
              <a:rPr lang="en-IN" smtClean="0"/>
              <a:t>03-12-2020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1C8E86-E313-414F-9643-0400D2F9F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0760C-946F-4B3F-8944-4DAD4275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8F958-27DD-4468-AE9C-8C47C3761F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19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2C18A-8E50-4E8D-8B26-4E06CD824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20F-8838-4183-8737-EB05167FA6EB}" type="datetimeFigureOut">
              <a:rPr lang="en-IN" smtClean="0"/>
              <a:t>03-12-2020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8DACBE-18C3-414B-900D-054EC1202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C2ED1-3876-45AE-BDC4-26D846C7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8F958-27DD-4468-AE9C-8C47C3761F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044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AB99-C4C0-4948-B66B-CA53C83F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D3ECB-BA25-4FCF-87BB-EB4BAA08E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0B8B86-252B-4D91-99C5-4C14EFE70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F8E9E5-120F-4C39-8226-B58CA964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20F-8838-4183-8737-EB05167FA6EB}" type="datetimeFigureOut">
              <a:rPr lang="en-IN" smtClean="0"/>
              <a:t>03-12-2020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7EDE2-5696-4649-94F2-D16318A81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BD3EA-AB7D-4C33-B5F6-2F098C481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8F958-27DD-4468-AE9C-8C47C3761F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31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824CB-6775-4D0C-9F74-81AC1E3C4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4069B8-381D-47C4-9A2B-C102E49807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08928-A05E-4D08-B019-80A63752D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AADDF-4928-4E77-AB71-CB14A38FC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20F-8838-4183-8737-EB05167FA6EB}" type="datetimeFigureOut">
              <a:rPr lang="en-IN" smtClean="0"/>
              <a:t>03-12-2020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A8F6C-9B64-4673-AE88-BFA56D78F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561BD-446C-4A3D-A08F-D24EE3F16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8F958-27DD-4468-AE9C-8C47C3761F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899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4858C6-95BD-43F6-9EE1-BA937869D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09A44-B2D7-4529-8F84-21828C0CA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33210-1BBE-495E-A7AF-5182A69C51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8320F-8838-4183-8737-EB05167FA6EB}" type="datetimeFigureOut">
              <a:rPr lang="en-IN" smtClean="0"/>
              <a:t>03-12-2020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6E0BA-82BE-43B0-B21D-EA0E0EEA3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E384F-899C-4A0C-A9CF-C3BBCCD94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8F958-27DD-4468-AE9C-8C47C3761F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520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hyperlink" Target="http://amam92.blogspot.com/2018/03/airplane-iphone-wallpaper-download-free_5.html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52C6961-568D-450C-AE88-C6150943EF5C}"/>
              </a:ext>
            </a:extLst>
          </p:cNvPr>
          <p:cNvSpPr/>
          <p:nvPr/>
        </p:nvSpPr>
        <p:spPr>
          <a:xfrm>
            <a:off x="-1815" y="0"/>
            <a:ext cx="9102271" cy="6858000"/>
          </a:xfrm>
          <a:prstGeom prst="rect">
            <a:avLst/>
          </a:prstGeom>
          <a:solidFill>
            <a:srgbClr val="1353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AutoShape 2"/>
          <p:cNvSpPr/>
          <p:nvPr/>
        </p:nvSpPr>
        <p:spPr>
          <a:xfrm>
            <a:off x="576943" y="672458"/>
            <a:ext cx="10121900" cy="5486400"/>
          </a:xfrm>
          <a:prstGeom prst="rect">
            <a:avLst/>
          </a:prstGeom>
          <a:solidFill>
            <a:srgbClr val="2C92D5">
              <a:alpha val="29803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1135731" y="4486738"/>
            <a:ext cx="5818439" cy="1539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000" b="1" i="0" u="none" strike="noStrike" dirty="0" err="1">
                <a:solidFill>
                  <a:schemeClr val="bg1"/>
                </a:solidFill>
                <a:effectLst/>
                <a:latin typeface="YACgEe79vK0 0"/>
              </a:rPr>
              <a:t>Zeyang</a:t>
            </a:r>
            <a:r>
              <a:rPr lang="en-IN" sz="2000" b="1" i="0" u="none" strike="noStrike" dirty="0">
                <a:solidFill>
                  <a:schemeClr val="bg1"/>
                </a:solidFill>
                <a:effectLst/>
                <a:latin typeface="YACgEe79vK0 0"/>
              </a:rPr>
              <a:t> </a:t>
            </a:r>
            <a:r>
              <a:rPr lang="en-IN" sz="2000" b="1" dirty="0">
                <a:solidFill>
                  <a:schemeClr val="bg1"/>
                </a:solidFill>
                <a:latin typeface="YACgEe79vK0 0"/>
              </a:rPr>
              <a:t>Z</a:t>
            </a:r>
            <a:r>
              <a:rPr lang="en-IN" sz="2000" b="1" i="0" u="none" strike="noStrike" dirty="0">
                <a:solidFill>
                  <a:schemeClr val="bg1"/>
                </a:solidFill>
                <a:effectLst/>
                <a:latin typeface="YACgEe79vK0 0"/>
              </a:rPr>
              <a:t>hou</a:t>
            </a:r>
            <a:endParaRPr lang="en-IN" sz="2000" dirty="0">
              <a:solidFill>
                <a:schemeClr val="bg1"/>
              </a:solidFill>
              <a:effectLst/>
              <a:latin typeface="YACgEe79vK0 0"/>
            </a:endParaRPr>
          </a:p>
          <a:p>
            <a:r>
              <a:rPr lang="en-IN" sz="2000" b="1" i="0" u="none" strike="noStrike" dirty="0">
                <a:solidFill>
                  <a:schemeClr val="bg1"/>
                </a:solidFill>
                <a:effectLst/>
                <a:latin typeface="YACgEe79vK0 0"/>
              </a:rPr>
              <a:t>Michelle </a:t>
            </a:r>
            <a:r>
              <a:rPr lang="en-IN" sz="2000" b="1" i="0" u="none" strike="noStrike" dirty="0" err="1">
                <a:solidFill>
                  <a:schemeClr val="bg1"/>
                </a:solidFill>
                <a:effectLst/>
                <a:latin typeface="YACgEe79vK0 0"/>
              </a:rPr>
              <a:t>Ke</a:t>
            </a:r>
            <a:r>
              <a:rPr lang="en-IN" sz="2000" b="1" i="0" u="none" strike="noStrike" dirty="0">
                <a:solidFill>
                  <a:schemeClr val="bg1"/>
                </a:solidFill>
                <a:effectLst/>
                <a:latin typeface="YACgEe79vK0 0"/>
              </a:rPr>
              <a:t> </a:t>
            </a:r>
            <a:r>
              <a:rPr lang="en-IN" sz="2000" b="1" dirty="0">
                <a:solidFill>
                  <a:schemeClr val="bg1"/>
                </a:solidFill>
                <a:latin typeface="YACgEe79vK0 0"/>
              </a:rPr>
              <a:t>K</a:t>
            </a:r>
            <a:r>
              <a:rPr lang="en-IN" sz="2000" b="1" i="0" u="none" strike="noStrike" dirty="0">
                <a:solidFill>
                  <a:schemeClr val="bg1"/>
                </a:solidFill>
                <a:effectLst/>
                <a:latin typeface="YACgEe79vK0 0"/>
              </a:rPr>
              <a:t>incaid</a:t>
            </a:r>
            <a:endParaRPr lang="en-IN" sz="2000" dirty="0">
              <a:solidFill>
                <a:schemeClr val="bg1"/>
              </a:solidFill>
              <a:effectLst/>
              <a:latin typeface="YACgEe79vK0 0"/>
            </a:endParaRPr>
          </a:p>
          <a:p>
            <a:r>
              <a:rPr lang="en-IN" sz="2000" b="1" i="0" u="none" strike="noStrike" dirty="0" err="1">
                <a:solidFill>
                  <a:schemeClr val="bg1"/>
                </a:solidFill>
                <a:effectLst/>
                <a:latin typeface="YACgEe79vK0 0"/>
              </a:rPr>
              <a:t>Rayanna</a:t>
            </a:r>
            <a:r>
              <a:rPr lang="en-IN" sz="2000" b="1" i="0" u="none" strike="noStrike" dirty="0">
                <a:solidFill>
                  <a:schemeClr val="bg1"/>
                </a:solidFill>
                <a:effectLst/>
                <a:latin typeface="YACgEe79vK0 0"/>
              </a:rPr>
              <a:t> </a:t>
            </a:r>
            <a:r>
              <a:rPr lang="en-IN" sz="2000" b="1" dirty="0" err="1">
                <a:solidFill>
                  <a:schemeClr val="bg1"/>
                </a:solidFill>
                <a:latin typeface="YACgEe79vK0 0"/>
              </a:rPr>
              <a:t>H</a:t>
            </a:r>
            <a:r>
              <a:rPr lang="en-IN" sz="2000" b="1" i="0" u="none" strike="noStrike" dirty="0" err="1">
                <a:solidFill>
                  <a:schemeClr val="bg1"/>
                </a:solidFill>
                <a:effectLst/>
                <a:latin typeface="YACgEe79vK0 0"/>
              </a:rPr>
              <a:t>arduarsingh</a:t>
            </a:r>
            <a:endParaRPr lang="en-IN" sz="2000" dirty="0">
              <a:solidFill>
                <a:schemeClr val="bg1"/>
              </a:solidFill>
              <a:effectLst/>
              <a:latin typeface="YACgEe79vK0 0"/>
            </a:endParaRPr>
          </a:p>
          <a:p>
            <a:r>
              <a:rPr lang="en-IN" sz="2000" b="1" i="0" u="none" strike="noStrike" dirty="0">
                <a:solidFill>
                  <a:schemeClr val="bg1"/>
                </a:solidFill>
                <a:effectLst/>
                <a:latin typeface="YACgEe79vK0 0"/>
              </a:rPr>
              <a:t>Divya </a:t>
            </a:r>
            <a:r>
              <a:rPr lang="en-IN" sz="2000" b="1" dirty="0">
                <a:solidFill>
                  <a:schemeClr val="bg1"/>
                </a:solidFill>
                <a:latin typeface="YACgEe79vK0 0"/>
              </a:rPr>
              <a:t>B</a:t>
            </a:r>
            <a:r>
              <a:rPr lang="en-IN" sz="2000" b="1" i="0" u="none" strike="noStrike" dirty="0">
                <a:solidFill>
                  <a:schemeClr val="bg1"/>
                </a:solidFill>
                <a:effectLst/>
                <a:latin typeface="YACgEe79vK0 0"/>
              </a:rPr>
              <a:t>huwansingh </a:t>
            </a:r>
            <a:r>
              <a:rPr lang="en-IN" sz="2000" b="1" dirty="0">
                <a:solidFill>
                  <a:schemeClr val="bg1"/>
                </a:solidFill>
                <a:latin typeface="YACgEe79vK0 0"/>
              </a:rPr>
              <a:t>D</a:t>
            </a:r>
            <a:r>
              <a:rPr lang="en-IN" sz="2000" b="1" i="0" u="none" strike="noStrike" dirty="0">
                <a:solidFill>
                  <a:schemeClr val="bg1"/>
                </a:solidFill>
                <a:effectLst/>
                <a:latin typeface="YACgEe79vK0 0"/>
              </a:rPr>
              <a:t>amahe</a:t>
            </a:r>
            <a:endParaRPr lang="en-IN" sz="2000" dirty="0">
              <a:solidFill>
                <a:schemeClr val="bg1"/>
              </a:solidFill>
              <a:effectLst/>
              <a:latin typeface="YACgEe79vK0 0"/>
            </a:endParaRPr>
          </a:p>
          <a:p>
            <a:pPr>
              <a:lnSpc>
                <a:spcPts val="2600"/>
              </a:lnSpc>
            </a:pPr>
            <a:endParaRPr lang="en-US" sz="2000" spc="20" dirty="0">
              <a:solidFill>
                <a:schemeClr val="bg1"/>
              </a:solidFill>
              <a:latin typeface="Aileron Regular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135731" y="1197505"/>
            <a:ext cx="5818439" cy="2296133"/>
            <a:chOff x="0" y="-28575"/>
            <a:chExt cx="11636878" cy="4592266"/>
          </a:xfrm>
        </p:grpSpPr>
        <p:sp>
          <p:nvSpPr>
            <p:cNvPr id="6" name="TextBox 6"/>
            <p:cNvSpPr txBox="1"/>
            <p:nvPr/>
          </p:nvSpPr>
          <p:spPr>
            <a:xfrm>
              <a:off x="0" y="870373"/>
              <a:ext cx="11636878" cy="3693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/>
              <a:r>
                <a:rPr lang="en-US" sz="6000" dirty="0">
                  <a:solidFill>
                    <a:srgbClr val="FFFFFF"/>
                  </a:solidFill>
                  <a:latin typeface="Aileron Heavy Bold"/>
                </a:rPr>
                <a:t>SOUTHEAST AIRLINES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1636878" cy="570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7"/>
                </a:lnSpc>
              </a:pPr>
              <a:r>
                <a:rPr lang="en-US" sz="1867" spc="280" dirty="0">
                  <a:solidFill>
                    <a:srgbClr val="FFFFFF"/>
                  </a:solidFill>
                  <a:latin typeface="Aileron Regular"/>
                </a:rPr>
                <a:t>Survey Data Analysis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CD7F65C-E7CB-4E08-AFAA-01B071C06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855" y="699142"/>
            <a:ext cx="30861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61EC04-DE98-47DA-8A6E-F4709F36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333"/>
            <a:ext cx="12192000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6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15C5C14-A5FC-4A5C-85ED-CC4D5404457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398" y="3656467"/>
            <a:ext cx="4395031" cy="3201533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7F68B36-B43A-4106-92FB-A6A8D84DD08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797" y="227467"/>
            <a:ext cx="4364493" cy="329950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DDAE067-D7A9-45B3-BA67-C01B418B57F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399" y="227467"/>
            <a:ext cx="4253317" cy="32015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126E7EA-D89F-4A97-9EDF-EFBAE9EE2E9F}"/>
              </a:ext>
            </a:extLst>
          </p:cNvPr>
          <p:cNvSpPr/>
          <p:nvPr/>
        </p:nvSpPr>
        <p:spPr>
          <a:xfrm>
            <a:off x="1" y="0"/>
            <a:ext cx="2738688" cy="6858000"/>
          </a:xfrm>
          <a:prstGeom prst="rect">
            <a:avLst/>
          </a:prstGeom>
          <a:solidFill>
            <a:srgbClr val="1353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3600" dirty="0">
                <a:solidFill>
                  <a:srgbClr val="FFFFFF"/>
                </a:solidFill>
                <a:latin typeface="Aileron Heavy Bold"/>
              </a:rPr>
              <a:t>Likelihood to recommend scores fall when there is a delay</a:t>
            </a:r>
          </a:p>
        </p:txBody>
      </p:sp>
      <p:pic>
        <p:nvPicPr>
          <p:cNvPr id="1026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7B565DA-C7DB-4E60-B8CD-A64F59864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797" y="3656466"/>
            <a:ext cx="4595653" cy="320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043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CE07D6-A255-425E-B6C9-BD7F577D86E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257" y="1502229"/>
            <a:ext cx="6553200" cy="5056414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5BA02404-38B9-45D6-8EA9-A5C4CA634E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2229"/>
            <a:ext cx="6096000" cy="50564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02FB70-5B40-458A-9B8B-BCE416B46D9F}"/>
              </a:ext>
            </a:extLst>
          </p:cNvPr>
          <p:cNvSpPr/>
          <p:nvPr/>
        </p:nvSpPr>
        <p:spPr>
          <a:xfrm>
            <a:off x="0" y="0"/>
            <a:ext cx="12191999" cy="1303506"/>
          </a:xfrm>
          <a:prstGeom prst="rect">
            <a:avLst/>
          </a:prstGeom>
          <a:solidFill>
            <a:srgbClr val="1353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3600" dirty="0">
                <a:solidFill>
                  <a:srgbClr val="FFFFFF"/>
                </a:solidFill>
                <a:latin typeface="Aileron Heavy Bold"/>
              </a:rPr>
              <a:t>Likelihood to recommend scores </a:t>
            </a:r>
            <a:r>
              <a:rPr lang="en-IN" sz="3600" dirty="0" err="1">
                <a:solidFill>
                  <a:srgbClr val="FFFFFF"/>
                </a:solidFill>
                <a:latin typeface="Aileron Heavy Bold"/>
              </a:rPr>
              <a:t>wrt</a:t>
            </a:r>
            <a:r>
              <a:rPr lang="en-IN" sz="3600" dirty="0">
                <a:solidFill>
                  <a:srgbClr val="FFFFFF"/>
                </a:solidFill>
                <a:latin typeface="Aileron Heavy Bold"/>
              </a:rPr>
              <a:t> Partner name</a:t>
            </a:r>
          </a:p>
        </p:txBody>
      </p:sp>
    </p:spTree>
    <p:extLst>
      <p:ext uri="{BB962C8B-B14F-4D97-AF65-F5344CB8AC3E}">
        <p14:creationId xmlns:p14="http://schemas.microsoft.com/office/powerpoint/2010/main" val="3588748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08D1AB1-50AF-4A43-A360-844853893B4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889" y="133485"/>
            <a:ext cx="4325167" cy="3143113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8381E51-D4CD-48B1-84D6-CE55BCD8B11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298" y="133485"/>
            <a:ext cx="4802415" cy="3143113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E7C6891-5D9B-424D-8F74-EF6A31C7D42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802" y="3457666"/>
            <a:ext cx="4895850" cy="3416075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9F0E684-0F61-4C0D-B52F-E0EEF8E05B0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165" y="3606893"/>
            <a:ext cx="5338627" cy="31176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117DB4-5D24-461A-8A10-4FE63671030E}"/>
              </a:ext>
            </a:extLst>
          </p:cNvPr>
          <p:cNvSpPr/>
          <p:nvPr/>
        </p:nvSpPr>
        <p:spPr>
          <a:xfrm>
            <a:off x="0" y="0"/>
            <a:ext cx="1896893" cy="6858000"/>
          </a:xfrm>
          <a:prstGeom prst="rect">
            <a:avLst/>
          </a:prstGeom>
          <a:solidFill>
            <a:srgbClr val="1353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2400" dirty="0">
                <a:solidFill>
                  <a:srgbClr val="FFFFFF"/>
                </a:solidFill>
                <a:latin typeface="Aileron Heavy Bold"/>
              </a:rPr>
              <a:t>Likelihood to recommend </a:t>
            </a:r>
            <a:r>
              <a:rPr lang="en-IN" sz="2400" dirty="0" err="1">
                <a:solidFill>
                  <a:srgbClr val="FFFFFF"/>
                </a:solidFill>
                <a:latin typeface="Aileron Heavy Bold"/>
              </a:rPr>
              <a:t>wrt</a:t>
            </a:r>
            <a:r>
              <a:rPr lang="en-IN" sz="2400" dirty="0">
                <a:solidFill>
                  <a:srgbClr val="FFFFFF"/>
                </a:solidFill>
                <a:latin typeface="Aileron Heavy Bold"/>
              </a:rPr>
              <a:t> to flight cancelled and flights per year</a:t>
            </a:r>
          </a:p>
        </p:txBody>
      </p:sp>
    </p:spTree>
    <p:extLst>
      <p:ext uri="{BB962C8B-B14F-4D97-AF65-F5344CB8AC3E}">
        <p14:creationId xmlns:p14="http://schemas.microsoft.com/office/powerpoint/2010/main" val="3978822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2584-EB01-4F82-9522-276720AC1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3399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CF6464"/>
                </a:solidFill>
              </a:rPr>
              <a:t>DETRACTOR GROUPS 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AE2B617-9F76-4B13-9E2A-42A81F9BF14D}"/>
              </a:ext>
            </a:extLst>
          </p:cNvPr>
          <p:cNvGrpSpPr/>
          <p:nvPr/>
        </p:nvGrpSpPr>
        <p:grpSpPr>
          <a:xfrm>
            <a:off x="838200" y="958524"/>
            <a:ext cx="8392884" cy="5436109"/>
            <a:chOff x="816430" y="1273628"/>
            <a:chExt cx="8392884" cy="5436109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C84AA-FF67-4EAD-B08B-A7DBB2634EB1}"/>
                </a:ext>
              </a:extLst>
            </p:cNvPr>
            <p:cNvCxnSpPr/>
            <p:nvPr/>
          </p:nvCxnSpPr>
          <p:spPr>
            <a:xfrm>
              <a:off x="827314" y="1273628"/>
              <a:ext cx="0" cy="5388429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5833D84-6B66-4587-A62F-B87F3A5858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6430" y="6672157"/>
              <a:ext cx="8392884" cy="3758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A55ACEF-8B6C-4124-897F-A6F15AAC3CF3}"/>
              </a:ext>
            </a:extLst>
          </p:cNvPr>
          <p:cNvGrpSpPr/>
          <p:nvPr/>
        </p:nvGrpSpPr>
        <p:grpSpPr>
          <a:xfrm>
            <a:off x="882702" y="1377655"/>
            <a:ext cx="7403322" cy="976743"/>
            <a:chOff x="882702" y="1377655"/>
            <a:chExt cx="7403322" cy="976743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AF8028D3-016E-477D-A189-2EA9E77BB3BC}"/>
                </a:ext>
              </a:extLst>
            </p:cNvPr>
            <p:cNvGrpSpPr/>
            <p:nvPr/>
          </p:nvGrpSpPr>
          <p:grpSpPr>
            <a:xfrm>
              <a:off x="995516" y="1377655"/>
              <a:ext cx="6101665" cy="641079"/>
              <a:chOff x="849084" y="1617071"/>
              <a:chExt cx="6101665" cy="641079"/>
            </a:xfrm>
          </p:grpSpPr>
          <p:pic>
            <p:nvPicPr>
              <p:cNvPr id="41" name="Picture 40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86CFA6E8-D768-4E7B-B9DC-9601455CD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849084" y="1664751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42" name="Picture 41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814E4D29-E2C3-4FAB-A560-24666C3882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1331488" y="1664751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43" name="Picture 42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92044879-593A-4CA3-B16B-CEC4C66192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1773781" y="1664751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44" name="Picture 43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3DBA65E6-E754-4137-9350-1C0BCED06D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2256185" y="1664751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45" name="Picture 44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F02B4C68-85A0-4F9D-AE79-F7BED6526E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2737446" y="1664751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46" name="Picture 45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400E6243-434F-4A6E-AF2B-24DF01F334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3219850" y="1664751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47" name="Picture 46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AEE3C0E6-8BDF-4DAE-A288-3A57F76360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3662143" y="1664751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48" name="Picture 47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BB5019A0-2085-4BC6-8C86-7C63F24D18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4144547" y="1664751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191C25B6-DA13-4F56-AC63-816C61EB7C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4625808" y="1664751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50" name="Picture 49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A24F31B9-1780-4030-9995-D5F40C880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5108212" y="1664751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51" name="Picture 50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7E1CAB93-AD8D-4410-947B-76B8A0A667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5550505" y="1664751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102" name="Picture 101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5C3A5D31-44CD-45F2-AD06-C06D2F5F99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6029480" y="1617071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103" name="Picture 102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3373ED54-C2ED-4DC4-B5F1-53B06F9808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40861" b="23249"/>
              <a:stretch/>
            </p:blipFill>
            <p:spPr>
              <a:xfrm>
                <a:off x="6511885" y="1617071"/>
                <a:ext cx="438864" cy="593399"/>
              </a:xfrm>
              <a:prstGeom prst="rect">
                <a:avLst/>
              </a:prstGeom>
            </p:spPr>
          </p:pic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3A04DF1-85EF-4D23-90CB-741ADDC80203}"/>
                </a:ext>
              </a:extLst>
            </p:cNvPr>
            <p:cNvSpPr txBox="1"/>
            <p:nvPr/>
          </p:nvSpPr>
          <p:spPr>
            <a:xfrm>
              <a:off x="984632" y="198506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b="0" i="0" u="none" strike="noStrike" baseline="0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</a:rPr>
                <a:t>Age=60-85 </a:t>
              </a:r>
              <a:r>
                <a:rPr lang="en-IN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</a:rPr>
                <a:t>Age</a:t>
              </a:r>
              <a:r>
                <a:rPr lang="en-IN" sz="1800" b="0" i="0" u="none" strike="noStrike" baseline="0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</a:rPr>
                <a:t>, Airline Status=Blue, Eat at Airport	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8B889A9-32CF-4BE6-8307-E94A9CB55176}"/>
                </a:ext>
              </a:extLst>
            </p:cNvPr>
            <p:cNvSpPr txBox="1"/>
            <p:nvPr/>
          </p:nvSpPr>
          <p:spPr>
            <a:xfrm flipH="1">
              <a:off x="7170577" y="1487549"/>
              <a:ext cx="1115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rtl="0" eaLnBrk="1" fontAlgn="b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IN" sz="1800" b="1" i="0" u="none" strike="noStrike" kern="1200" dirty="0">
                  <a:solidFill>
                    <a:schemeClr val="bg2">
                      <a:lumMod val="50000"/>
                    </a:schemeClr>
                  </a:solidFill>
                  <a:effectLst/>
                  <a:latin typeface="Calibri" panose="020F0502020204030204" pitchFamily="34" charset="0"/>
                </a:rPr>
                <a:t>9.78%</a:t>
              </a:r>
              <a:endParaRPr lang="en-IN" sz="1800" b="1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56E92C3-84C0-4F39-9EA3-5D64F8E8EEBA}"/>
                </a:ext>
              </a:extLst>
            </p:cNvPr>
            <p:cNvSpPr/>
            <p:nvPr/>
          </p:nvSpPr>
          <p:spPr>
            <a:xfrm>
              <a:off x="882702" y="1403202"/>
              <a:ext cx="6235286" cy="579002"/>
            </a:xfrm>
            <a:prstGeom prst="rect">
              <a:avLst/>
            </a:prstGeom>
            <a:solidFill>
              <a:schemeClr val="bg1">
                <a:alpha val="21000"/>
              </a:schemeClr>
            </a:solidFill>
            <a:ln w="19050">
              <a:solidFill>
                <a:srgbClr val="E7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AA141ED-6E70-4AB4-8062-1938785E1CF3}"/>
              </a:ext>
            </a:extLst>
          </p:cNvPr>
          <p:cNvGrpSpPr/>
          <p:nvPr/>
        </p:nvGrpSpPr>
        <p:grpSpPr>
          <a:xfrm>
            <a:off x="876466" y="2679094"/>
            <a:ext cx="7944070" cy="976213"/>
            <a:chOff x="876466" y="2679094"/>
            <a:chExt cx="7944070" cy="976213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0C082555-1F13-4EE9-87BD-21F1A550E9C6}"/>
                </a:ext>
              </a:extLst>
            </p:cNvPr>
            <p:cNvGrpSpPr/>
            <p:nvPr/>
          </p:nvGrpSpPr>
          <p:grpSpPr>
            <a:xfrm>
              <a:off x="1017288" y="2679094"/>
              <a:ext cx="6389916" cy="618053"/>
              <a:chOff x="870856" y="2918510"/>
              <a:chExt cx="6389916" cy="618053"/>
            </a:xfrm>
          </p:grpSpPr>
          <p:pic>
            <p:nvPicPr>
              <p:cNvPr id="52" name="Picture 51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6AF50002-17C3-4583-A683-2EE1D11A5A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870856" y="2943164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53" name="Picture 52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CAC111E7-A674-480C-B56D-6ABE94E48A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1353260" y="2943164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54" name="Picture 53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F8EAA5C9-3678-4218-87C6-3B54AE8545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1795553" y="2943164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55" name="Picture 54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349EE6EB-DB72-4CF5-AC24-8630CAA303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2277957" y="2943164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56" name="Picture 55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1EECAA50-9D2A-4E14-8DB0-D6BFB65F8E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2759218" y="2943164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57" name="Picture 56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643EA33E-6F9B-43FA-A486-28CC199654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3241622" y="2943164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A39D2923-D334-4254-AE15-BAEF563655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3683915" y="2943164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59" name="Picture 58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506C77E2-79AE-4E6D-9C52-73EBF9FD2F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4166319" y="2943164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60" name="Picture 59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FF5512B6-5EDA-490C-81D4-93141DA7B3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4647580" y="2943164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61" name="Picture 60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41D6203C-BA2D-4A5E-8D0F-B6A136447A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5129984" y="2943164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62" name="Picture 61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0072BB56-392D-4077-B405-4522B1A551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5572277" y="2943164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95" name="Picture 94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06E8073B-BC8B-4A19-96E3-C0366D710E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6051252" y="2918510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96" name="Picture 95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DABEE7C6-9D3E-4B14-8B06-CC06CB013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6533656" y="2918510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97" name="Picture 96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F8CF9E77-B7EB-4D6D-AB19-FD4A8D0099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49059" b="23249"/>
              <a:stretch/>
            </p:blipFill>
            <p:spPr>
              <a:xfrm>
                <a:off x="7014917" y="2918510"/>
                <a:ext cx="245855" cy="593399"/>
              </a:xfrm>
              <a:prstGeom prst="rect">
                <a:avLst/>
              </a:prstGeom>
            </p:spPr>
          </p:pic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1C4E4EB-DB86-4DAE-9D93-2A033DB9D2B9}"/>
                </a:ext>
              </a:extLst>
            </p:cNvPr>
            <p:cNvSpPr txBox="1"/>
            <p:nvPr/>
          </p:nvSpPr>
          <p:spPr>
            <a:xfrm>
              <a:off x="980025" y="3285975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0" i="0" u="none" strike="noStrike" baseline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r>
                <a:rPr lang="en-IN" dirty="0">
                  <a:solidFill>
                    <a:schemeClr val="bg2">
                      <a:lumMod val="25000"/>
                    </a:schemeClr>
                  </a:solidFill>
                </a:rPr>
                <a:t>Age=60-85 Age,</a:t>
              </a:r>
              <a:r>
                <a:rPr lang="en-IN" sz="1800" b="0" i="0" u="none" strike="noStrike" baseline="0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</a:rPr>
                <a:t> Airline Status=Blue</a:t>
              </a:r>
              <a:endParaRPr lang="en-IN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F3B4A53-FA9D-4FE7-820C-289680E31A04}"/>
                </a:ext>
              </a:extLst>
            </p:cNvPr>
            <p:cNvSpPr txBox="1"/>
            <p:nvPr/>
          </p:nvSpPr>
          <p:spPr>
            <a:xfrm>
              <a:off x="7482181" y="2820252"/>
              <a:ext cx="1338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fontAlgn="b">
                <a:spcBef>
                  <a:spcPts val="0"/>
                </a:spcBef>
                <a:spcAft>
                  <a:spcPts val="0"/>
                </a:spcAft>
                <a:defRPr b="1" i="0" u="none" strike="noStrike">
                  <a:solidFill>
                    <a:schemeClr val="bg2">
                      <a:lumMod val="50000"/>
                    </a:schemeClr>
                  </a:solidFill>
                  <a:effectLst/>
                  <a:latin typeface="Calibri" panose="020F0502020204030204" pitchFamily="34" charset="0"/>
                </a:defRPr>
              </a:lvl1pPr>
            </a:lstStyle>
            <a:p>
              <a:r>
                <a:rPr lang="en-IN" dirty="0"/>
                <a:t>10.19%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E87CA50-DA82-4A85-AEC0-71173B8DEE78}"/>
                </a:ext>
              </a:extLst>
            </p:cNvPr>
            <p:cNvSpPr/>
            <p:nvPr/>
          </p:nvSpPr>
          <p:spPr>
            <a:xfrm>
              <a:off x="876466" y="2686902"/>
              <a:ext cx="6530738" cy="579002"/>
            </a:xfrm>
            <a:prstGeom prst="rect">
              <a:avLst/>
            </a:prstGeom>
            <a:solidFill>
              <a:schemeClr val="bg1">
                <a:alpha val="21000"/>
              </a:schemeClr>
            </a:solidFill>
            <a:ln w="19050">
              <a:solidFill>
                <a:srgbClr val="E7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8B0F5F4-8A5A-4F81-B94C-68E0C42C16A4}"/>
              </a:ext>
            </a:extLst>
          </p:cNvPr>
          <p:cNvGrpSpPr/>
          <p:nvPr/>
        </p:nvGrpSpPr>
        <p:grpSpPr>
          <a:xfrm>
            <a:off x="854455" y="3954897"/>
            <a:ext cx="8622500" cy="967965"/>
            <a:chOff x="854455" y="3954897"/>
            <a:chExt cx="8622500" cy="96796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6934ED6-ACFD-4097-8453-37C015ACEE53}"/>
                </a:ext>
              </a:extLst>
            </p:cNvPr>
            <p:cNvGrpSpPr/>
            <p:nvPr/>
          </p:nvGrpSpPr>
          <p:grpSpPr>
            <a:xfrm>
              <a:off x="984632" y="3954897"/>
              <a:ext cx="7234856" cy="603499"/>
              <a:chOff x="838200" y="4194313"/>
              <a:chExt cx="7234856" cy="603499"/>
            </a:xfrm>
          </p:grpSpPr>
          <p:pic>
            <p:nvPicPr>
              <p:cNvPr id="63" name="Picture 62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A6D3848C-DB1C-45D0-87A8-7FF79ECA2E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838200" y="4194313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64" name="Picture 63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1D7BEFC5-3EFD-4385-94EE-997437A6DF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1320604" y="4194313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65" name="Picture 64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75DE1A2A-124B-427A-8DFC-3A8F530F31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1762897" y="4194313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66" name="Picture 65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45488AC0-FF5E-41FC-A07B-553272680D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2245301" y="4194313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67" name="Picture 66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DFC0A04A-D781-486A-A11B-3F20551EA3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2726562" y="4194313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68" name="Picture 67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7C1EB94B-EC8D-4D7D-8571-4F6D565B52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3208966" y="4194313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69" name="Picture 68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8BA8A216-32EB-4766-A309-9D1A2EF3E8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3651259" y="4194313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70" name="Picture 69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263F0C03-E35F-4BBF-9B37-147DFAD490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4133663" y="4194313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71" name="Picture 70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457FB6A1-3613-428D-849B-72E152D822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4614924" y="4194313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72" name="Picture 71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FA8759D6-7BC8-4E6D-A40B-8F2DEF36AB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5097328" y="4194313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73" name="Picture 72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0FE3B34A-3547-4C21-A2D6-E9B21F2B41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5539621" y="4194313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90" name="Picture 89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71F68D9A-5561-4BF6-8107-473C122995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6015099" y="4204413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91" name="Picture 90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1F2EC06F-531B-434D-BEF6-4D16B2855B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6497503" y="4204413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92" name="Picture 91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AF0ACD07-93F6-44D9-8119-DE98BA0013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6978764" y="4204413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93" name="Picture 92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269F1BC8-F643-4A5D-BCDA-95743ECAD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7461168" y="4204413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101" name="Picture 100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673D61E1-09D1-4DD2-B118-FA4425C1D4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782" r="53905" b="23249"/>
              <a:stretch/>
            </p:blipFill>
            <p:spPr>
              <a:xfrm>
                <a:off x="7941287" y="4204410"/>
                <a:ext cx="131769" cy="583301"/>
              </a:xfrm>
              <a:prstGeom prst="rect">
                <a:avLst/>
              </a:prstGeom>
            </p:spPr>
          </p:pic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88BB4B4-706C-486D-91C0-078514EDDC73}"/>
                </a:ext>
              </a:extLst>
            </p:cNvPr>
            <p:cNvSpPr txBox="1"/>
            <p:nvPr/>
          </p:nvSpPr>
          <p:spPr>
            <a:xfrm>
              <a:off x="926060" y="4553530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0" i="0" u="none" strike="noStrike" baseline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r>
                <a:rPr lang="en-IN" dirty="0">
                  <a:solidFill>
                    <a:schemeClr val="bg2">
                      <a:lumMod val="25000"/>
                    </a:schemeClr>
                  </a:solidFill>
                </a:rPr>
                <a:t>Age=60-85 Age, Eat at Airport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A402BD3F-3365-4765-926D-1DE97E24837D}"/>
                </a:ext>
              </a:extLst>
            </p:cNvPr>
            <p:cNvSpPr txBox="1"/>
            <p:nvPr/>
          </p:nvSpPr>
          <p:spPr>
            <a:xfrm>
              <a:off x="8323130" y="4074128"/>
              <a:ext cx="1153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fontAlgn="b">
                <a:spcBef>
                  <a:spcPts val="0"/>
                </a:spcBef>
                <a:spcAft>
                  <a:spcPts val="0"/>
                </a:spcAft>
                <a:defRPr b="1" i="0" u="none" strike="noStrike">
                  <a:solidFill>
                    <a:schemeClr val="bg2">
                      <a:lumMod val="50000"/>
                    </a:schemeClr>
                  </a:solidFill>
                  <a:effectLst/>
                  <a:latin typeface="Calibri" panose="020F0502020204030204" pitchFamily="34" charset="0"/>
                </a:defRPr>
              </a:lvl1pPr>
            </a:lstStyle>
            <a:p>
              <a:r>
                <a:rPr lang="en-IN" dirty="0"/>
                <a:t>11.48%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721EA5B2-64D9-4C81-B449-E232E4DAAD71}"/>
                </a:ext>
              </a:extLst>
            </p:cNvPr>
            <p:cNvSpPr/>
            <p:nvPr/>
          </p:nvSpPr>
          <p:spPr>
            <a:xfrm>
              <a:off x="854455" y="3969293"/>
              <a:ext cx="7399466" cy="579002"/>
            </a:xfrm>
            <a:prstGeom prst="rect">
              <a:avLst/>
            </a:prstGeom>
            <a:solidFill>
              <a:schemeClr val="bg1">
                <a:alpha val="21000"/>
              </a:schemeClr>
            </a:solidFill>
            <a:ln w="19050">
              <a:solidFill>
                <a:srgbClr val="E7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A6783D7-AE61-4DD0-A307-73DB43606A90}"/>
              </a:ext>
            </a:extLst>
          </p:cNvPr>
          <p:cNvGrpSpPr/>
          <p:nvPr/>
        </p:nvGrpSpPr>
        <p:grpSpPr>
          <a:xfrm>
            <a:off x="878613" y="5350457"/>
            <a:ext cx="8851886" cy="976213"/>
            <a:chOff x="878613" y="5350457"/>
            <a:chExt cx="8851886" cy="976213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EF55E7D-CBE9-4FC1-8F08-9AF454388B3D}"/>
                </a:ext>
              </a:extLst>
            </p:cNvPr>
            <p:cNvGrpSpPr/>
            <p:nvPr/>
          </p:nvGrpSpPr>
          <p:grpSpPr>
            <a:xfrm>
              <a:off x="1005259" y="5363939"/>
              <a:ext cx="7552305" cy="593399"/>
              <a:chOff x="913257" y="5603355"/>
              <a:chExt cx="7552305" cy="593399"/>
            </a:xfrm>
          </p:grpSpPr>
          <p:pic>
            <p:nvPicPr>
              <p:cNvPr id="74" name="Picture 73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56631460-C830-4537-9D7F-D84DF7C7F6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913257" y="5603355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75" name="Picture 74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6AFAF6D6-96CD-45D5-9F1D-E7210E664D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1395661" y="5603355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76" name="Picture 75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73174A0B-AE9B-443E-9729-5798CB109C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1837954" y="5603355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77" name="Picture 76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C77C457A-1827-4C1E-9377-FA68090069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2320358" y="5603355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78" name="Picture 77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BC4A0C3E-41B9-49E2-A7B7-37284432FA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2801619" y="5603355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79" name="Picture 78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6C6C6B14-B5A5-4C0D-87B0-B207B9A670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3284023" y="5603355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80" name="Picture 79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181ADDA5-82D2-48A2-9181-9E01B59005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3726316" y="5603355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81" name="Picture 80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F1684C06-891E-480D-8CF1-EF33EDC1E6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4208720" y="5603355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82" name="Picture 81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433183F6-5F47-410D-AFE7-BF081747F8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4689981" y="5603355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83" name="Picture 82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FEA6AC75-3268-404A-91A1-8A274076D7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5172385" y="5603355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84" name="Picture 83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F2D5F23F-6D16-47B2-A511-FA3E856AB2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5614678" y="5603355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85" name="Picture 84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8C66E6CD-E906-4822-837E-44C96C2F99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6095939" y="5603355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86" name="Picture 85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440C5398-C42A-4C49-8B76-AFB54BB1E8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6578343" y="5603355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87" name="Picture 86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A0191D3F-554E-43DD-8BDF-7057F4BF23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7059604" y="5603355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88" name="Picture 87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3A93D6A1-2D6E-463E-81A8-32B4659BB5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7542008" y="5603355"/>
                <a:ext cx="481261" cy="593399"/>
              </a:xfrm>
              <a:prstGeom prst="rect">
                <a:avLst/>
              </a:prstGeom>
            </p:spPr>
          </p:pic>
          <p:pic>
            <p:nvPicPr>
              <p:cNvPr id="89" name="Picture 88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F7402805-0E8B-4173-B5EB-0263412F59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99" t="45246" r="39060" b="23249"/>
              <a:stretch/>
            </p:blipFill>
            <p:spPr>
              <a:xfrm>
                <a:off x="7984301" y="5603355"/>
                <a:ext cx="481261" cy="593399"/>
              </a:xfrm>
              <a:prstGeom prst="rect">
                <a:avLst/>
              </a:prstGeom>
            </p:spPr>
          </p:pic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E3571EB-E231-43EC-9B95-E72D5B5A9DFA}"/>
                </a:ext>
              </a:extLst>
            </p:cNvPr>
            <p:cNvSpPr txBox="1"/>
            <p:nvPr/>
          </p:nvSpPr>
          <p:spPr>
            <a:xfrm>
              <a:off x="935559" y="595733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0" i="0" u="none" strike="noStrike" baseline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r>
                <a:rPr lang="en-IN" dirty="0">
                  <a:solidFill>
                    <a:schemeClr val="bg2">
                      <a:lumMod val="25000"/>
                    </a:schemeClr>
                  </a:solidFill>
                </a:rPr>
                <a:t>Age=60-85 Age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E934E4E-12E5-4967-9537-908D9966CA93}"/>
                </a:ext>
              </a:extLst>
            </p:cNvPr>
            <p:cNvSpPr txBox="1"/>
            <p:nvPr/>
          </p:nvSpPr>
          <p:spPr>
            <a:xfrm>
              <a:off x="8597271" y="5475972"/>
              <a:ext cx="1133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fontAlgn="b">
                <a:spcBef>
                  <a:spcPts val="0"/>
                </a:spcBef>
                <a:spcAft>
                  <a:spcPts val="0"/>
                </a:spcAft>
                <a:defRPr b="1" i="0" u="none" strike="noStrike">
                  <a:solidFill>
                    <a:schemeClr val="bg2">
                      <a:lumMod val="50000"/>
                    </a:schemeClr>
                  </a:solidFill>
                  <a:effectLst/>
                  <a:latin typeface="Calibri" panose="020F0502020204030204" pitchFamily="34" charset="0"/>
                </a:defRPr>
              </a:lvl1pPr>
            </a:lstStyle>
            <a:p>
              <a:r>
                <a:rPr lang="en-IN" dirty="0"/>
                <a:t>11.95%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61B4ECBC-D810-463C-9D91-9A3E28061866}"/>
                </a:ext>
              </a:extLst>
            </p:cNvPr>
            <p:cNvSpPr/>
            <p:nvPr/>
          </p:nvSpPr>
          <p:spPr>
            <a:xfrm>
              <a:off x="878613" y="5350457"/>
              <a:ext cx="7685791" cy="579002"/>
            </a:xfrm>
            <a:prstGeom prst="rect">
              <a:avLst/>
            </a:prstGeom>
            <a:solidFill>
              <a:schemeClr val="bg1">
                <a:alpha val="21000"/>
              </a:schemeClr>
            </a:solidFill>
            <a:ln w="19050">
              <a:solidFill>
                <a:srgbClr val="E7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0E4AD491-B280-454B-8B01-4E5B61517A5F}"/>
              </a:ext>
            </a:extLst>
          </p:cNvPr>
          <p:cNvSpPr txBox="1"/>
          <p:nvPr/>
        </p:nvSpPr>
        <p:spPr>
          <a:xfrm>
            <a:off x="878312" y="644418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IN" sz="1400" b="1" dirty="0"/>
              <a:t>% of total travellers 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F5EA5B9-4D3E-4CFF-9DB2-B05EFC02ADA0}"/>
              </a:ext>
            </a:extLst>
          </p:cNvPr>
          <p:cNvSpPr txBox="1"/>
          <p:nvPr/>
        </p:nvSpPr>
        <p:spPr>
          <a:xfrm rot="16200000">
            <a:off x="-2464568" y="324229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IN" sz="1400" b="1" dirty="0"/>
              <a:t>Detractor groups</a:t>
            </a:r>
          </a:p>
        </p:txBody>
      </p:sp>
    </p:spTree>
    <p:extLst>
      <p:ext uri="{BB962C8B-B14F-4D97-AF65-F5344CB8AC3E}">
        <p14:creationId xmlns:p14="http://schemas.microsoft.com/office/powerpoint/2010/main" val="370269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2584-EB01-4F82-9522-276720AC1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71" y="158628"/>
            <a:ext cx="6646853" cy="593399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PROMOTERS GROUPS 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F5EA5B9-4D3E-4CFF-9DB2-B05EFC02ADA0}"/>
              </a:ext>
            </a:extLst>
          </p:cNvPr>
          <p:cNvSpPr txBox="1"/>
          <p:nvPr/>
        </p:nvSpPr>
        <p:spPr>
          <a:xfrm rot="16200000">
            <a:off x="-2452821" y="317395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IN" sz="1400" b="1" dirty="0"/>
              <a:t>Detractor groups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AE2B617-9F76-4B13-9E2A-42A81F9BF14D}"/>
              </a:ext>
            </a:extLst>
          </p:cNvPr>
          <p:cNvGrpSpPr/>
          <p:nvPr/>
        </p:nvGrpSpPr>
        <p:grpSpPr>
          <a:xfrm>
            <a:off x="786795" y="914744"/>
            <a:ext cx="8444289" cy="5479889"/>
            <a:chOff x="816430" y="1273628"/>
            <a:chExt cx="8392884" cy="5436109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C84AA-FF67-4EAD-B08B-A7DBB2634EB1}"/>
                </a:ext>
              </a:extLst>
            </p:cNvPr>
            <p:cNvCxnSpPr/>
            <p:nvPr/>
          </p:nvCxnSpPr>
          <p:spPr>
            <a:xfrm>
              <a:off x="827314" y="1273628"/>
              <a:ext cx="0" cy="5388429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5833D84-6B66-4587-A62F-B87F3A5858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6430" y="6672157"/>
              <a:ext cx="8392884" cy="3758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0E4AD491-B280-454B-8B01-4E5B61517A5F}"/>
              </a:ext>
            </a:extLst>
          </p:cNvPr>
          <p:cNvSpPr txBox="1"/>
          <p:nvPr/>
        </p:nvSpPr>
        <p:spPr>
          <a:xfrm>
            <a:off x="840975" y="6441703"/>
            <a:ext cx="6133337" cy="3102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IN" sz="1400" b="1" dirty="0"/>
              <a:t>% of total travellers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1BBD15-C148-41EB-8357-4E9B22DD006F}"/>
              </a:ext>
            </a:extLst>
          </p:cNvPr>
          <p:cNvGrpSpPr/>
          <p:nvPr/>
        </p:nvGrpSpPr>
        <p:grpSpPr>
          <a:xfrm>
            <a:off x="841928" y="4181584"/>
            <a:ext cx="9243924" cy="977957"/>
            <a:chOff x="898200" y="4189397"/>
            <a:chExt cx="9187651" cy="97014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8704A9C-F689-492F-9E8D-10088C66CD1C}"/>
                </a:ext>
              </a:extLst>
            </p:cNvPr>
            <p:cNvGrpSpPr/>
            <p:nvPr/>
          </p:nvGrpSpPr>
          <p:grpSpPr>
            <a:xfrm>
              <a:off x="930024" y="4226080"/>
              <a:ext cx="9155827" cy="933461"/>
              <a:chOff x="930024" y="4226080"/>
              <a:chExt cx="9155827" cy="933461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3BF8770-2B7A-4F5A-BF93-C6507DCD8892}"/>
                  </a:ext>
                </a:extLst>
              </p:cNvPr>
              <p:cNvGrpSpPr/>
              <p:nvPr/>
            </p:nvGrpSpPr>
            <p:grpSpPr>
              <a:xfrm>
                <a:off x="945280" y="4226080"/>
                <a:ext cx="7959234" cy="516571"/>
                <a:chOff x="945280" y="4541768"/>
                <a:chExt cx="7959234" cy="516571"/>
              </a:xfrm>
            </p:grpSpPr>
            <p:pic>
              <p:nvPicPr>
                <p:cNvPr id="123" name="Picture 122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40DD4D92-E73E-4CA3-9939-3713A1F8D8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526" t="46192" r="12033" b="23543"/>
                <a:stretch/>
              </p:blipFill>
              <p:spPr>
                <a:xfrm>
                  <a:off x="945280" y="4545011"/>
                  <a:ext cx="433384" cy="513328"/>
                </a:xfrm>
                <a:prstGeom prst="rect">
                  <a:avLst/>
                </a:prstGeom>
              </p:spPr>
            </p:pic>
            <p:pic>
              <p:nvPicPr>
                <p:cNvPr id="125" name="Picture 124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A2AE1E53-8741-4F29-BE5A-F164310F67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526" t="46192" r="12033" b="23543"/>
                <a:stretch/>
              </p:blipFill>
              <p:spPr>
                <a:xfrm>
                  <a:off x="1378664" y="4545011"/>
                  <a:ext cx="433384" cy="513328"/>
                </a:xfrm>
                <a:prstGeom prst="rect">
                  <a:avLst/>
                </a:prstGeom>
              </p:spPr>
            </p:pic>
            <p:pic>
              <p:nvPicPr>
                <p:cNvPr id="127" name="Picture 126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D1D16FD8-6A38-4DA6-8A72-DE5579E51A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526" t="46192" r="12033" b="23543"/>
                <a:stretch/>
              </p:blipFill>
              <p:spPr>
                <a:xfrm>
                  <a:off x="1812048" y="4545011"/>
                  <a:ext cx="433384" cy="513328"/>
                </a:xfrm>
                <a:prstGeom prst="rect">
                  <a:avLst/>
                </a:prstGeom>
              </p:spPr>
            </p:pic>
            <p:pic>
              <p:nvPicPr>
                <p:cNvPr id="129" name="Picture 128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2DF74B06-3EF4-47C5-9C36-0DD339DBF3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526" t="46192" r="12033" b="23543"/>
                <a:stretch/>
              </p:blipFill>
              <p:spPr>
                <a:xfrm>
                  <a:off x="2245432" y="4545011"/>
                  <a:ext cx="433384" cy="513328"/>
                </a:xfrm>
                <a:prstGeom prst="rect">
                  <a:avLst/>
                </a:prstGeom>
              </p:spPr>
            </p:pic>
            <p:pic>
              <p:nvPicPr>
                <p:cNvPr id="131" name="Picture 130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069EB125-3FA7-4420-9B6F-73ECA3B452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526" t="46192" r="12033" b="23543"/>
                <a:stretch/>
              </p:blipFill>
              <p:spPr>
                <a:xfrm>
                  <a:off x="2678816" y="4545011"/>
                  <a:ext cx="433384" cy="513328"/>
                </a:xfrm>
                <a:prstGeom prst="rect">
                  <a:avLst/>
                </a:prstGeom>
              </p:spPr>
            </p:pic>
            <p:pic>
              <p:nvPicPr>
                <p:cNvPr id="132" name="Picture 131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75BA8454-A5B9-438E-8D4C-BE2AA861A9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526" t="46192" r="12033" b="23543"/>
                <a:stretch/>
              </p:blipFill>
              <p:spPr>
                <a:xfrm>
                  <a:off x="3112200" y="4545011"/>
                  <a:ext cx="433384" cy="513328"/>
                </a:xfrm>
                <a:prstGeom prst="rect">
                  <a:avLst/>
                </a:prstGeom>
              </p:spPr>
            </p:pic>
            <p:pic>
              <p:nvPicPr>
                <p:cNvPr id="133" name="Picture 132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A95C96CF-B11B-4CDD-8BE6-8B8CA9F58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526" t="46192" r="12033" b="23543"/>
                <a:stretch/>
              </p:blipFill>
              <p:spPr>
                <a:xfrm>
                  <a:off x="3545584" y="4545011"/>
                  <a:ext cx="433384" cy="513328"/>
                </a:xfrm>
                <a:prstGeom prst="rect">
                  <a:avLst/>
                </a:prstGeom>
              </p:spPr>
            </p:pic>
            <p:pic>
              <p:nvPicPr>
                <p:cNvPr id="135" name="Picture 134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187B7D6F-700A-485E-88E9-FAF330B756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526" t="46192" r="12033" b="23543"/>
                <a:stretch/>
              </p:blipFill>
              <p:spPr>
                <a:xfrm>
                  <a:off x="3978968" y="4545011"/>
                  <a:ext cx="433384" cy="513328"/>
                </a:xfrm>
                <a:prstGeom prst="rect">
                  <a:avLst/>
                </a:prstGeom>
              </p:spPr>
            </p:pic>
            <p:pic>
              <p:nvPicPr>
                <p:cNvPr id="137" name="Picture 136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E5674A29-A59A-4B3A-8E37-4226B159A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526" t="46192" r="12033" b="23543"/>
                <a:stretch/>
              </p:blipFill>
              <p:spPr>
                <a:xfrm>
                  <a:off x="4391925" y="4545011"/>
                  <a:ext cx="433384" cy="513328"/>
                </a:xfrm>
                <a:prstGeom prst="rect">
                  <a:avLst/>
                </a:prstGeom>
              </p:spPr>
            </p:pic>
            <p:pic>
              <p:nvPicPr>
                <p:cNvPr id="139" name="Picture 138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01C554B6-BE6D-469C-961D-792E8D01D2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526" t="46192" r="12033" b="23543"/>
                <a:stretch/>
              </p:blipFill>
              <p:spPr>
                <a:xfrm>
                  <a:off x="4825309" y="4545011"/>
                  <a:ext cx="433384" cy="513328"/>
                </a:xfrm>
                <a:prstGeom prst="rect">
                  <a:avLst/>
                </a:prstGeom>
              </p:spPr>
            </p:pic>
            <p:pic>
              <p:nvPicPr>
                <p:cNvPr id="141" name="Picture 140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8DD6A447-1D34-4B96-86FD-685A044FF8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526" t="46192" r="12033" b="23543"/>
                <a:stretch/>
              </p:blipFill>
              <p:spPr>
                <a:xfrm>
                  <a:off x="5258693" y="4545011"/>
                  <a:ext cx="433384" cy="513328"/>
                </a:xfrm>
                <a:prstGeom prst="rect">
                  <a:avLst/>
                </a:prstGeom>
              </p:spPr>
            </p:pic>
            <p:pic>
              <p:nvPicPr>
                <p:cNvPr id="143" name="Picture 142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07068DF4-E1FD-445C-94BE-E3474EA06A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526" t="46192" r="12033" b="23543"/>
                <a:stretch/>
              </p:blipFill>
              <p:spPr>
                <a:xfrm>
                  <a:off x="5692077" y="4545011"/>
                  <a:ext cx="433384" cy="513328"/>
                </a:xfrm>
                <a:prstGeom prst="rect">
                  <a:avLst/>
                </a:prstGeom>
              </p:spPr>
            </p:pic>
            <p:pic>
              <p:nvPicPr>
                <p:cNvPr id="144" name="Picture 143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7DADBE9D-56FB-436F-8973-E664A0A95D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526" t="46192" r="12033" b="23543"/>
                <a:stretch/>
              </p:blipFill>
              <p:spPr>
                <a:xfrm>
                  <a:off x="6125461" y="4545011"/>
                  <a:ext cx="433384" cy="513328"/>
                </a:xfrm>
                <a:prstGeom prst="rect">
                  <a:avLst/>
                </a:prstGeom>
              </p:spPr>
            </p:pic>
            <p:pic>
              <p:nvPicPr>
                <p:cNvPr id="145" name="Picture 144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A8B2E81A-E520-4545-BC49-D094A8A36A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526" t="46192" r="12033" b="23543"/>
                <a:stretch/>
              </p:blipFill>
              <p:spPr>
                <a:xfrm>
                  <a:off x="6558845" y="4545011"/>
                  <a:ext cx="433384" cy="513328"/>
                </a:xfrm>
                <a:prstGeom prst="rect">
                  <a:avLst/>
                </a:prstGeom>
              </p:spPr>
            </p:pic>
            <p:pic>
              <p:nvPicPr>
                <p:cNvPr id="146" name="Picture 145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47CD3C5F-C692-4480-AE8F-DE8A7FCD96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526" t="46192" r="12033" b="23543"/>
                <a:stretch/>
              </p:blipFill>
              <p:spPr>
                <a:xfrm>
                  <a:off x="6992229" y="4545011"/>
                  <a:ext cx="433384" cy="513328"/>
                </a:xfrm>
                <a:prstGeom prst="rect">
                  <a:avLst/>
                </a:prstGeom>
              </p:spPr>
            </p:pic>
            <p:pic>
              <p:nvPicPr>
                <p:cNvPr id="147" name="Picture 146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389D36C2-02BF-437E-A9AA-AA0DF4AB33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526" t="46192" r="12033" b="23543"/>
                <a:stretch/>
              </p:blipFill>
              <p:spPr>
                <a:xfrm>
                  <a:off x="7425613" y="4545011"/>
                  <a:ext cx="433384" cy="513328"/>
                </a:xfrm>
                <a:prstGeom prst="rect">
                  <a:avLst/>
                </a:prstGeom>
              </p:spPr>
            </p:pic>
            <p:pic>
              <p:nvPicPr>
                <p:cNvPr id="213" name="Picture 212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CB7B5485-575C-4A1E-B832-35C2DEFA5F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526" t="46192" r="12033" b="23543"/>
                <a:stretch/>
              </p:blipFill>
              <p:spPr>
                <a:xfrm>
                  <a:off x="7858768" y="4541768"/>
                  <a:ext cx="433384" cy="513328"/>
                </a:xfrm>
                <a:prstGeom prst="rect">
                  <a:avLst/>
                </a:prstGeom>
              </p:spPr>
            </p:pic>
            <p:pic>
              <p:nvPicPr>
                <p:cNvPr id="214" name="Picture 213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68C85C31-8D84-4CC8-9EFF-B1BABAF60F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526" t="46192" r="12033" b="23543"/>
                <a:stretch/>
              </p:blipFill>
              <p:spPr>
                <a:xfrm>
                  <a:off x="8292152" y="4541768"/>
                  <a:ext cx="433384" cy="513328"/>
                </a:xfrm>
                <a:prstGeom prst="rect">
                  <a:avLst/>
                </a:prstGeom>
              </p:spPr>
            </p:pic>
            <p:pic>
              <p:nvPicPr>
                <p:cNvPr id="215" name="Picture 214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967A99D0-5365-4751-8E65-B1E41BADF3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526" t="46192" r="24032" b="23543"/>
                <a:stretch/>
              </p:blipFill>
              <p:spPr>
                <a:xfrm>
                  <a:off x="8725536" y="4541768"/>
                  <a:ext cx="178978" cy="513328"/>
                </a:xfrm>
                <a:prstGeom prst="rect">
                  <a:avLst/>
                </a:prstGeom>
              </p:spPr>
            </p:pic>
          </p:grpSp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97B6FBDC-29B2-4840-9BC3-8404D4F72301}"/>
                  </a:ext>
                </a:extLst>
              </p:cNvPr>
              <p:cNvSpPr txBox="1"/>
              <p:nvPr/>
            </p:nvSpPr>
            <p:spPr>
              <a:xfrm>
                <a:off x="930024" y="4790209"/>
                <a:ext cx="70811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</a:rPr>
                  <a:t>Class=Eco, Age=33-59 Age, Eat at Airport</a:t>
                </a:r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2C2EB36F-6955-4E48-8D8F-963756E471AF}"/>
                  </a:ext>
                </a:extLst>
              </p:cNvPr>
              <p:cNvSpPr txBox="1"/>
              <p:nvPr/>
            </p:nvSpPr>
            <p:spPr>
              <a:xfrm>
                <a:off x="8951587" y="4321543"/>
                <a:ext cx="11342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"/>
                <a:r>
                  <a:rPr lang="en-IN" b="1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</a:rPr>
                  <a:t>21.31%</a:t>
                </a:r>
              </a:p>
            </p:txBody>
          </p:sp>
        </p:grp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039713A9-A8B2-4366-914E-FC5D68E6E4DB}"/>
                </a:ext>
              </a:extLst>
            </p:cNvPr>
            <p:cNvSpPr/>
            <p:nvPr/>
          </p:nvSpPr>
          <p:spPr>
            <a:xfrm>
              <a:off x="898200" y="4189397"/>
              <a:ext cx="8006307" cy="579002"/>
            </a:xfrm>
            <a:prstGeom prst="rect">
              <a:avLst/>
            </a:prstGeom>
            <a:solidFill>
              <a:schemeClr val="bg1">
                <a:alpha val="21000"/>
              </a:schemeClr>
            </a:solidFill>
            <a:ln w="19050">
              <a:solidFill>
                <a:srgbClr val="E7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F848D0-2463-4395-933E-1D27B43C6257}"/>
              </a:ext>
            </a:extLst>
          </p:cNvPr>
          <p:cNvGrpSpPr/>
          <p:nvPr/>
        </p:nvGrpSpPr>
        <p:grpSpPr>
          <a:xfrm>
            <a:off x="861072" y="1034143"/>
            <a:ext cx="7840734" cy="1001719"/>
            <a:chOff x="908802" y="1042146"/>
            <a:chExt cx="7793003" cy="99371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255E572-1576-46CD-B460-173B78B9D9AE}"/>
                </a:ext>
              </a:extLst>
            </p:cNvPr>
            <p:cNvGrpSpPr/>
            <p:nvPr/>
          </p:nvGrpSpPr>
          <p:grpSpPr>
            <a:xfrm>
              <a:off x="934118" y="1106030"/>
              <a:ext cx="6686110" cy="521231"/>
              <a:chOff x="934118" y="1846260"/>
              <a:chExt cx="6686110" cy="521231"/>
            </a:xfrm>
          </p:grpSpPr>
          <p:pic>
            <p:nvPicPr>
              <p:cNvPr id="189" name="Picture 188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01E7628F-1DCA-4B7D-A245-8D6F880A4B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934118" y="1854163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90" name="Picture 189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A9C8411B-F2EB-45FB-AC09-31B12D9157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1367502" y="1854163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91" name="Picture 190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1FBBA13A-1B06-4180-9CD9-913199FDAF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1800886" y="1854163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92" name="Picture 191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F35580F1-F548-4359-905D-01C92C1FC6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2234270" y="1854163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93" name="Picture 192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8FE1F25C-2958-43F6-A488-0A443B1033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2667654" y="1854163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94" name="Picture 193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A278A2F2-0F01-47C4-AAAA-9896C8D717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3101038" y="1854163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95" name="Picture 194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995D9A9C-648B-4A5D-8B32-8C77915E6B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3534422" y="1854163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96" name="Picture 195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51632E0D-2FDA-445E-9B1C-BDB386C674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3967806" y="1854163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97" name="Picture 196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FD16DFCA-894A-44A2-B339-AE5863EDD6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4401190" y="1854163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98" name="Picture 197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BDEDBFFD-8D13-440E-BFA2-913FFF86BF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4834574" y="1854163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99" name="Picture 198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0C6C895E-2A57-42BB-8A0B-77CAECEE99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5267958" y="1854163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200" name="Picture 199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70974E8B-E816-4ED8-8B35-556753842D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5701342" y="1854163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201" name="Picture 200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91EFE85A-E48E-47A5-97D5-90AC85313B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6134726" y="1854163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202" name="Picture 201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7B5F584D-ECA8-45F1-A30F-33DA7B29F9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6568110" y="1854163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203" name="Picture 202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82C22DCC-B144-45A2-B944-6DA4AF3316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7001494" y="1854163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227" name="Picture 226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836E2BA4-2DCA-4A48-AF45-B00CC3ABE4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925" t="43976" r="22268" b="25759"/>
              <a:stretch/>
            </p:blipFill>
            <p:spPr>
              <a:xfrm>
                <a:off x="7433496" y="1846260"/>
                <a:ext cx="186732" cy="513328"/>
              </a:xfrm>
              <a:prstGeom prst="rect">
                <a:avLst/>
              </a:prstGeom>
            </p:spPr>
          </p:pic>
        </p:grp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45737EE9-2672-4786-9FDA-1472463B2DB2}"/>
                </a:ext>
              </a:extLst>
            </p:cNvPr>
            <p:cNvSpPr/>
            <p:nvPr/>
          </p:nvSpPr>
          <p:spPr>
            <a:xfrm>
              <a:off x="908802" y="1042146"/>
              <a:ext cx="6711419" cy="579002"/>
            </a:xfrm>
            <a:prstGeom prst="rect">
              <a:avLst/>
            </a:prstGeom>
            <a:solidFill>
              <a:schemeClr val="bg1">
                <a:alpha val="21000"/>
              </a:schemeClr>
            </a:solidFill>
            <a:ln w="19050">
              <a:solidFill>
                <a:srgbClr val="E7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FBF12D5A-DC92-4879-9C7F-6BA69D1705F7}"/>
                </a:ext>
              </a:extLst>
            </p:cNvPr>
            <p:cNvSpPr txBox="1"/>
            <p:nvPr/>
          </p:nvSpPr>
          <p:spPr>
            <a:xfrm>
              <a:off x="965333" y="1666530"/>
              <a:ext cx="70811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rtl="0" eaLnBrk="1" fontAlgn="b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IN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</a:rPr>
                <a:t>Price</a:t>
              </a:r>
              <a:r>
                <a:rPr lang="en-IN" b="0" i="0" u="none" strike="noStrike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lang="en-IN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</a:rPr>
                <a:t>Sensitivity=1,Age=33-59 Age, Eat at Airport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933007-46EA-4FB1-9660-7167D6A2408E}"/>
                </a:ext>
              </a:extLst>
            </p:cNvPr>
            <p:cNvSpPr txBox="1"/>
            <p:nvPr/>
          </p:nvSpPr>
          <p:spPr>
            <a:xfrm flipH="1">
              <a:off x="7737068" y="1099229"/>
              <a:ext cx="964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"/>
              <a:r>
                <a:rPr lang="en-IN" b="1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</a:rPr>
                <a:t>18%</a:t>
              </a:r>
            </a:p>
            <a:p>
              <a:endParaRPr lang="en-IN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22ED33-B0FF-47F1-90ED-415AADAA3343}"/>
              </a:ext>
            </a:extLst>
          </p:cNvPr>
          <p:cNvGrpSpPr/>
          <p:nvPr/>
        </p:nvGrpSpPr>
        <p:grpSpPr>
          <a:xfrm>
            <a:off x="821687" y="5230933"/>
            <a:ext cx="10874350" cy="1041156"/>
            <a:chOff x="887885" y="5239251"/>
            <a:chExt cx="10808152" cy="10328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3B41EA-9221-4089-80A7-1D5622878295}"/>
                </a:ext>
              </a:extLst>
            </p:cNvPr>
            <p:cNvGrpSpPr/>
            <p:nvPr/>
          </p:nvGrpSpPr>
          <p:grpSpPr>
            <a:xfrm>
              <a:off x="949102" y="5293189"/>
              <a:ext cx="9708012" cy="513328"/>
              <a:chOff x="949102" y="5423817"/>
              <a:chExt cx="9708012" cy="513328"/>
            </a:xfrm>
          </p:grpSpPr>
          <p:pic>
            <p:nvPicPr>
              <p:cNvPr id="94" name="Picture 93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840E247D-83AB-4DE4-B7DD-88A88169E8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949102" y="5423817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98" name="Picture 97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5B167ADF-8248-4BD8-AFBA-5A9A13F504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1382486" y="5423817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99" name="Picture 98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E3D9D6A9-92DF-4749-B3B3-AB800D1FA3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1815870" y="5423817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00" name="Picture 99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83AB196F-2D45-4195-895C-2F14ED0EC6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2249254" y="5423817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04" name="Picture 103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2F10DE16-D9F8-4239-9236-CB325F2E37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2682638" y="5423817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05" name="Picture 104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C514EAEB-8FF0-4FA9-BA7E-09B91BA5CE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3116022" y="5423817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06" name="Picture 105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3C197992-2813-4391-B73B-4B6FCEA361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3549406" y="5423817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07" name="Picture 106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ED2D1AEC-9E96-4D66-A1EF-49EAC43EF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3982790" y="5423817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08" name="Picture 107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C557A44A-DDF2-4483-B0F4-1DB5772FBD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4421580" y="5423817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09" name="Picture 108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BE4FF936-1CD9-40A9-A30F-3286063DB2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4854964" y="5423817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10" name="Picture 109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68868EBA-70B8-48B6-82B8-438D592CEB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5288348" y="5423817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11" name="Picture 110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E9C68956-B53C-4436-87F1-B2E28022A5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5721732" y="5423817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12" name="Picture 111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C20D521A-901D-492B-B81F-41C46374BD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6155116" y="5423817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13" name="Picture 112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630A7BFA-31B8-4BBB-AE6B-4D56074947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6588500" y="5423817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16" name="Picture 115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6C938F26-EBD6-4012-80FC-AF3E0CE58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7021884" y="5423817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17" name="Picture 116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22EEA742-5954-44F9-B1E6-B3D4BA39B4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7455268" y="5423817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205" name="Picture 204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502F4BE5-A9FA-4687-AE6D-E35A45454C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7891415" y="5423817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206" name="Picture 205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425994F8-A395-4A18-B283-82359EDD9A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8324799" y="5423817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207" name="Picture 206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E691598A-BC83-407E-B03D-3F14DA3BE5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8758183" y="5423817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208" name="Picture 207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6AAD483D-1AC3-4BFA-86BF-D6167D11BA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9191567" y="5423817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209" name="Picture 208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AA55AE76-3E57-41A1-ACA5-F2BCBA6E49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9624951" y="5423817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210" name="Picture 209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5A2CF5C5-E457-4E1B-88F9-14166244AF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10058335" y="5423817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211" name="Picture 210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4DECF011-8756-412C-912E-37BC4D33F3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24673" b="23543"/>
              <a:stretch/>
            </p:blipFill>
            <p:spPr>
              <a:xfrm>
                <a:off x="10491719" y="5423817"/>
                <a:ext cx="165395" cy="513328"/>
              </a:xfrm>
              <a:prstGeom prst="rect">
                <a:avLst/>
              </a:prstGeom>
            </p:spPr>
          </p:pic>
        </p:grp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7D7B172A-1548-4B2D-9D19-427CEE3F2FBE}"/>
                </a:ext>
              </a:extLst>
            </p:cNvPr>
            <p:cNvSpPr/>
            <p:nvPr/>
          </p:nvSpPr>
          <p:spPr>
            <a:xfrm>
              <a:off x="887885" y="5239251"/>
              <a:ext cx="9769224" cy="579002"/>
            </a:xfrm>
            <a:prstGeom prst="rect">
              <a:avLst/>
            </a:prstGeom>
            <a:solidFill>
              <a:schemeClr val="bg1">
                <a:alpha val="21000"/>
              </a:schemeClr>
            </a:solidFill>
            <a:ln w="19050">
              <a:solidFill>
                <a:srgbClr val="E7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07AC27DC-59D2-4E15-9B04-D833181026A3}"/>
                </a:ext>
              </a:extLst>
            </p:cNvPr>
            <p:cNvSpPr txBox="1"/>
            <p:nvPr/>
          </p:nvSpPr>
          <p:spPr>
            <a:xfrm>
              <a:off x="965333" y="5902757"/>
              <a:ext cx="70811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">
                <a:spcBef>
                  <a:spcPts val="0"/>
                </a:spcBef>
                <a:spcAft>
                  <a:spcPts val="0"/>
                </a:spcAft>
              </a:pPr>
              <a:r>
                <a:rPr lang="en-IN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</a:rPr>
                <a:t>Age=33-59 Age, Eat at Airport</a:t>
              </a: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1A53D252-9D94-4C0F-A9A3-5A5F120EAC26}"/>
                </a:ext>
              </a:extLst>
            </p:cNvPr>
            <p:cNvSpPr txBox="1"/>
            <p:nvPr/>
          </p:nvSpPr>
          <p:spPr>
            <a:xfrm>
              <a:off x="10695908" y="5485685"/>
              <a:ext cx="10001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"/>
              <a:r>
                <a:rPr lang="en-IN" b="1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</a:rPr>
                <a:t>26.14%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87C295-153B-4481-8749-85C88A99DD26}"/>
              </a:ext>
            </a:extLst>
          </p:cNvPr>
          <p:cNvGrpSpPr/>
          <p:nvPr/>
        </p:nvGrpSpPr>
        <p:grpSpPr>
          <a:xfrm>
            <a:off x="845245" y="3146336"/>
            <a:ext cx="8698857" cy="992301"/>
            <a:chOff x="898200" y="3154264"/>
            <a:chExt cx="8645902" cy="98437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FCEE33-F8F2-4A85-BF10-7B419DB43AE1}"/>
                </a:ext>
              </a:extLst>
            </p:cNvPr>
            <p:cNvGrpSpPr/>
            <p:nvPr/>
          </p:nvGrpSpPr>
          <p:grpSpPr>
            <a:xfrm>
              <a:off x="945280" y="3202208"/>
              <a:ext cx="7469377" cy="535407"/>
              <a:chOff x="945280" y="3637639"/>
              <a:chExt cx="7469377" cy="535407"/>
            </a:xfrm>
          </p:grpSpPr>
          <p:pic>
            <p:nvPicPr>
              <p:cNvPr id="148" name="Picture 147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B39CAE79-ECBB-487C-BBDE-A069713D6C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945280" y="3638990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49" name="Picture 148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2704382D-E78A-4EBF-B403-5FE9453D9C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1378664" y="3638990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50" name="Picture 149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F75C37C0-EEE0-4C4A-86D4-37EC07280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1812048" y="3638990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51" name="Picture 150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B24F72CA-9043-46FD-B10B-A75158D303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2245432" y="3638990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52" name="Picture 151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376905AE-21CE-4228-8369-F659C2C374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2678816" y="3638990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53" name="Picture 152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97D39319-F12F-4C3B-B505-B856881590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3112200" y="3638990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54" name="Picture 153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CADDABF7-F90D-49F6-B2C5-920FD1DD8A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3545584" y="3638990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55" name="Picture 154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CE413FE1-3AB5-417A-B8D0-05BA672305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3978968" y="3638990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56" name="Picture 155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D33DBE63-0D97-448F-977C-DC6AF9BA9C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4401190" y="3638990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66" name="Picture 165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76F92520-4A42-44D7-820F-E5487BDE10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4834574" y="3638990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67" name="Picture 166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D5CF4394-33FD-4F1D-9DB4-6F66015A23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5267958" y="3638990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68" name="Picture 167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9AEBE460-D77E-4237-9BB3-9B88AE83B2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5701342" y="3638990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69" name="Picture 168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748C3B32-B294-4807-BC51-7DD6E55BB3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6134726" y="3638990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70" name="Picture 169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C0FC376E-A90D-4DF6-90F6-15450C08AC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6568110" y="3638990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71" name="Picture 170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0AD5661E-016A-4853-B51A-B7C6123728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7001494" y="3638990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72" name="Picture 171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ED0FFEE2-7154-4CC3-AD35-0FAB2D4408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7434878" y="3638990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221" name="Picture 220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60572DAC-5534-48F1-A91A-B4EFB1E80F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7858768" y="3638990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222" name="Picture 221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22191D90-6F51-4C71-908B-E30F47F9A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7" t="46192" r="26696" b="22242"/>
              <a:stretch/>
            </p:blipFill>
            <p:spPr>
              <a:xfrm>
                <a:off x="8292153" y="3637639"/>
                <a:ext cx="122504" cy="535407"/>
              </a:xfrm>
              <a:prstGeom prst="rect">
                <a:avLst/>
              </a:prstGeom>
            </p:spPr>
          </p:pic>
        </p:grp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5DAFDA11-8B66-49C2-BB84-B7028602FDF2}"/>
                </a:ext>
              </a:extLst>
            </p:cNvPr>
            <p:cNvSpPr/>
            <p:nvPr/>
          </p:nvSpPr>
          <p:spPr>
            <a:xfrm>
              <a:off x="898200" y="3154264"/>
              <a:ext cx="7516456" cy="579002"/>
            </a:xfrm>
            <a:prstGeom prst="rect">
              <a:avLst/>
            </a:prstGeom>
            <a:solidFill>
              <a:schemeClr val="bg1">
                <a:alpha val="21000"/>
              </a:schemeClr>
            </a:solidFill>
            <a:ln w="19050">
              <a:solidFill>
                <a:srgbClr val="E7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E96B1C29-482A-49AA-AB84-70EDA0293460}"/>
                </a:ext>
              </a:extLst>
            </p:cNvPr>
            <p:cNvSpPr txBox="1"/>
            <p:nvPr/>
          </p:nvSpPr>
          <p:spPr>
            <a:xfrm>
              <a:off x="898205" y="3769305"/>
              <a:ext cx="3366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">
                <a:spcBef>
                  <a:spcPts val="0"/>
                </a:spcBef>
                <a:spcAft>
                  <a:spcPts val="0"/>
                </a:spcAft>
              </a:pPr>
              <a:r>
                <a:rPr lang="en-IN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</a:rPr>
                <a:t>Price Sensitivity=1,Age=33-59 Age</a:t>
              </a: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A7419B84-3ECE-48E2-8020-74A563FB3D96}"/>
                </a:ext>
              </a:extLst>
            </p:cNvPr>
            <p:cNvSpPr txBox="1"/>
            <p:nvPr/>
          </p:nvSpPr>
          <p:spPr>
            <a:xfrm>
              <a:off x="8461736" y="3244334"/>
              <a:ext cx="10823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"/>
              <a:r>
                <a:rPr lang="en-IN" b="1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</a:rPr>
                <a:t>19.97%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A9E492-A6AE-44BD-A054-A770A6C2EF5A}"/>
              </a:ext>
            </a:extLst>
          </p:cNvPr>
          <p:cNvGrpSpPr/>
          <p:nvPr/>
        </p:nvGrpSpPr>
        <p:grpSpPr>
          <a:xfrm>
            <a:off x="846804" y="2136946"/>
            <a:ext cx="8442733" cy="1003221"/>
            <a:chOff x="898200" y="2144961"/>
            <a:chExt cx="8391337" cy="9952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428646F-5171-488C-8409-BB074EA47854}"/>
                </a:ext>
              </a:extLst>
            </p:cNvPr>
            <p:cNvGrpSpPr/>
            <p:nvPr/>
          </p:nvGrpSpPr>
          <p:grpSpPr>
            <a:xfrm>
              <a:off x="945280" y="2174554"/>
              <a:ext cx="7346872" cy="516571"/>
              <a:chOff x="945280" y="2392269"/>
              <a:chExt cx="7346872" cy="516571"/>
            </a:xfrm>
          </p:grpSpPr>
          <p:pic>
            <p:nvPicPr>
              <p:cNvPr id="173" name="Picture 172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59FF7C96-C6AD-424E-996F-624BC86CB0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945280" y="2395512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74" name="Picture 173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E964C89A-BD89-40ED-B381-B30A629448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1378664" y="2395512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75" name="Picture 174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48B643CC-58C0-4E26-9A41-36E22E1E69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1812048" y="2395512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76" name="Picture 175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9E23A3DB-CBF0-4B05-890A-63ECDD1421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2245432" y="2395512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77" name="Picture 176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56C12F0F-B267-4754-B4C2-9EE51A35B2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2678816" y="2395512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78" name="Picture 177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AF9F5187-E420-4885-BE69-B1C7EC713A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3112200" y="2395512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79" name="Picture 178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E1BCA9F5-511F-4C4D-A629-506590BFA3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3545584" y="2395512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80" name="Picture 179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8CCB7AAA-97C4-49E1-8C86-7CC88A6F75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3978968" y="2395512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81" name="Picture 180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B76999DA-FD27-45FF-A2AD-1FAF7A2A42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4424553" y="2395512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82" name="Picture 181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57201124-2070-4547-9338-FA161A6C11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4857937" y="2395512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83" name="Picture 182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65385913-E130-4606-B81B-E469F24627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5291321" y="2395512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84" name="Picture 183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0099C05B-EEFD-4C8E-9A73-70CDC33324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5724705" y="2395512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85" name="Picture 184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9CF7FA8D-42FA-4CB6-81B9-B327422130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6158089" y="2395512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86" name="Picture 185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3273D904-8B2C-47AD-8661-3770A9254C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6591473" y="2395512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87" name="Picture 186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0C3D96B1-7D79-4DC0-AA04-FBFEE41802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7024857" y="2395512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188" name="Picture 187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99BAABD1-64F8-4CC4-8390-A8D07932AD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033" b="23543"/>
              <a:stretch/>
            </p:blipFill>
            <p:spPr>
              <a:xfrm>
                <a:off x="7458241" y="2395512"/>
                <a:ext cx="433384" cy="513328"/>
              </a:xfrm>
              <a:prstGeom prst="rect">
                <a:avLst/>
              </a:prstGeom>
            </p:spPr>
          </p:pic>
          <p:pic>
            <p:nvPicPr>
              <p:cNvPr id="224" name="Picture 223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BCAB4472-8866-4BF7-9E6E-3F6144A5D6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26" t="46192" r="12630" b="24037"/>
              <a:stretch/>
            </p:blipFill>
            <p:spPr>
              <a:xfrm>
                <a:off x="7871423" y="2392269"/>
                <a:ext cx="420729" cy="504949"/>
              </a:xfrm>
              <a:prstGeom prst="rect">
                <a:avLst/>
              </a:prstGeom>
            </p:spPr>
          </p:pic>
        </p:grp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6623E667-1022-42F5-A8B9-522F3D7B7207}"/>
                </a:ext>
              </a:extLst>
            </p:cNvPr>
            <p:cNvSpPr/>
            <p:nvPr/>
          </p:nvSpPr>
          <p:spPr>
            <a:xfrm>
              <a:off x="898200" y="2144961"/>
              <a:ext cx="7393944" cy="579002"/>
            </a:xfrm>
            <a:prstGeom prst="rect">
              <a:avLst/>
            </a:prstGeom>
            <a:solidFill>
              <a:schemeClr val="bg1">
                <a:alpha val="21000"/>
              </a:schemeClr>
            </a:solidFill>
            <a:ln w="19050">
              <a:solidFill>
                <a:srgbClr val="E7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58CA3A-2622-47AB-90EB-4BA2238DF6D9}"/>
                </a:ext>
              </a:extLst>
            </p:cNvPr>
            <p:cNvSpPr txBox="1"/>
            <p:nvPr/>
          </p:nvSpPr>
          <p:spPr>
            <a:xfrm>
              <a:off x="977129" y="2770835"/>
              <a:ext cx="4875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algn="l" rtl="0" eaLnBrk="1" fontAlgn="b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IN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</a:rPr>
                <a:t>N</a:t>
              </a:r>
              <a:r>
                <a:rPr lang="en-IN" b="0" i="0" u="none" strike="noStrike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 </a:t>
              </a:r>
              <a:r>
                <a:rPr lang="en-IN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</a:rPr>
                <a:t>or &lt; 5 mins delay in Departure, Age=33-59 Age</a:t>
              </a: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B972F26D-0AF6-47D4-8658-8FCB50A1E873}"/>
                </a:ext>
              </a:extLst>
            </p:cNvPr>
            <p:cNvSpPr txBox="1"/>
            <p:nvPr/>
          </p:nvSpPr>
          <p:spPr>
            <a:xfrm>
              <a:off x="8324799" y="2234625"/>
              <a:ext cx="964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"/>
              <a:r>
                <a:rPr lang="en-IN" b="1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</a:rPr>
                <a:t>19.77%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030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rgbClr val="0F3478"/>
                </a:solidFill>
                <a:latin typeface="Aileron Heavy Bold"/>
                <a:ea typeface="+mn-ea"/>
                <a:cs typeface="+mn-cs"/>
              </a:rPr>
              <a:t>FEEDBACK</a:t>
            </a:r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 rot="547283">
            <a:off x="493465" y="2006327"/>
            <a:ext cx="2003664" cy="1847124"/>
          </a:xfrm>
          <a:custGeom>
            <a:avLst/>
            <a:gdLst>
              <a:gd name="T0" fmla="*/ 340 w 423"/>
              <a:gd name="T1" fmla="*/ 339 h 419"/>
              <a:gd name="T2" fmla="*/ 423 w 423"/>
              <a:gd name="T3" fmla="*/ 182 h 419"/>
              <a:gd name="T4" fmla="*/ 210 w 423"/>
              <a:gd name="T5" fmla="*/ 10 h 419"/>
              <a:gd name="T6" fmla="*/ 0 w 423"/>
              <a:gd name="T7" fmla="*/ 197 h 419"/>
              <a:gd name="T8" fmla="*/ 210 w 423"/>
              <a:gd name="T9" fmla="*/ 384 h 419"/>
              <a:gd name="T10" fmla="*/ 262 w 423"/>
              <a:gd name="T11" fmla="*/ 377 h 419"/>
              <a:gd name="T12" fmla="*/ 382 w 423"/>
              <a:gd name="T13" fmla="*/ 419 h 419"/>
              <a:gd name="T14" fmla="*/ 340 w 423"/>
              <a:gd name="T15" fmla="*/ 339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3" h="419">
                <a:moveTo>
                  <a:pt x="340" y="339"/>
                </a:moveTo>
                <a:cubicBezTo>
                  <a:pt x="390" y="300"/>
                  <a:pt x="423" y="242"/>
                  <a:pt x="423" y="182"/>
                </a:cubicBezTo>
                <a:cubicBezTo>
                  <a:pt x="423" y="79"/>
                  <a:pt x="332" y="0"/>
                  <a:pt x="210" y="10"/>
                </a:cubicBezTo>
                <a:cubicBezTo>
                  <a:pt x="95" y="20"/>
                  <a:pt x="0" y="94"/>
                  <a:pt x="0" y="197"/>
                </a:cubicBezTo>
                <a:cubicBezTo>
                  <a:pt x="0" y="300"/>
                  <a:pt x="94" y="384"/>
                  <a:pt x="210" y="384"/>
                </a:cubicBezTo>
                <a:cubicBezTo>
                  <a:pt x="228" y="384"/>
                  <a:pt x="245" y="381"/>
                  <a:pt x="262" y="377"/>
                </a:cubicBezTo>
                <a:cubicBezTo>
                  <a:pt x="291" y="391"/>
                  <a:pt x="337" y="409"/>
                  <a:pt x="382" y="419"/>
                </a:cubicBezTo>
                <a:cubicBezTo>
                  <a:pt x="363" y="400"/>
                  <a:pt x="350" y="370"/>
                  <a:pt x="340" y="339"/>
                </a:cubicBezTo>
                <a:close/>
              </a:path>
            </a:pathLst>
          </a:custGeom>
          <a:solidFill>
            <a:srgbClr val="2B5DA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 rot="585448">
            <a:off x="2204776" y="2019612"/>
            <a:ext cx="2073672" cy="1841542"/>
          </a:xfrm>
          <a:custGeom>
            <a:avLst/>
            <a:gdLst>
              <a:gd name="T0" fmla="*/ 348 w 412"/>
              <a:gd name="T1" fmla="*/ 332 h 418"/>
              <a:gd name="T2" fmla="*/ 407 w 412"/>
              <a:gd name="T3" fmla="*/ 180 h 418"/>
              <a:gd name="T4" fmla="*/ 205 w 412"/>
              <a:gd name="T5" fmla="*/ 10 h 418"/>
              <a:gd name="T6" fmla="*/ 0 w 412"/>
              <a:gd name="T7" fmla="*/ 201 h 418"/>
              <a:gd name="T8" fmla="*/ 205 w 412"/>
              <a:gd name="T9" fmla="*/ 392 h 418"/>
              <a:gd name="T10" fmla="*/ 288 w 412"/>
              <a:gd name="T11" fmla="*/ 370 h 418"/>
              <a:gd name="T12" fmla="*/ 384 w 412"/>
              <a:gd name="T13" fmla="*/ 418 h 418"/>
              <a:gd name="T14" fmla="*/ 348 w 412"/>
              <a:gd name="T15" fmla="*/ 332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2" h="418">
                <a:moveTo>
                  <a:pt x="348" y="332"/>
                </a:moveTo>
                <a:cubicBezTo>
                  <a:pt x="392" y="291"/>
                  <a:pt x="412" y="236"/>
                  <a:pt x="407" y="180"/>
                </a:cubicBezTo>
                <a:cubicBezTo>
                  <a:pt x="398" y="90"/>
                  <a:pt x="337" y="21"/>
                  <a:pt x="205" y="10"/>
                </a:cubicBezTo>
                <a:cubicBezTo>
                  <a:pt x="82" y="0"/>
                  <a:pt x="0" y="96"/>
                  <a:pt x="0" y="201"/>
                </a:cubicBezTo>
                <a:cubicBezTo>
                  <a:pt x="0" y="307"/>
                  <a:pt x="93" y="405"/>
                  <a:pt x="205" y="392"/>
                </a:cubicBezTo>
                <a:cubicBezTo>
                  <a:pt x="236" y="389"/>
                  <a:pt x="264" y="381"/>
                  <a:pt x="288" y="370"/>
                </a:cubicBezTo>
                <a:cubicBezTo>
                  <a:pt x="318" y="390"/>
                  <a:pt x="356" y="412"/>
                  <a:pt x="384" y="418"/>
                </a:cubicBezTo>
                <a:cubicBezTo>
                  <a:pt x="365" y="399"/>
                  <a:pt x="354" y="363"/>
                  <a:pt x="348" y="332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 rot="21064990" flipH="1">
            <a:off x="4031886" y="1991955"/>
            <a:ext cx="1916308" cy="2055292"/>
          </a:xfrm>
          <a:custGeom>
            <a:avLst/>
            <a:gdLst>
              <a:gd name="T0" fmla="*/ 428 w 428"/>
              <a:gd name="T1" fmla="*/ 205 h 495"/>
              <a:gd name="T2" fmla="*/ 213 w 428"/>
              <a:gd name="T3" fmla="*/ 12 h 495"/>
              <a:gd name="T4" fmla="*/ 0 w 428"/>
              <a:gd name="T5" fmla="*/ 211 h 495"/>
              <a:gd name="T6" fmla="*/ 213 w 428"/>
              <a:gd name="T7" fmla="*/ 410 h 495"/>
              <a:gd name="T8" fmla="*/ 213 w 428"/>
              <a:gd name="T9" fmla="*/ 410 h 495"/>
              <a:gd name="T10" fmla="*/ 280 w 428"/>
              <a:gd name="T11" fmla="*/ 495 h 495"/>
              <a:gd name="T12" fmla="*/ 282 w 428"/>
              <a:gd name="T13" fmla="*/ 397 h 495"/>
              <a:gd name="T14" fmla="*/ 428 w 428"/>
              <a:gd name="T15" fmla="*/ 205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8" h="495">
                <a:moveTo>
                  <a:pt x="428" y="205"/>
                </a:moveTo>
                <a:cubicBezTo>
                  <a:pt x="428" y="95"/>
                  <a:pt x="368" y="28"/>
                  <a:pt x="213" y="12"/>
                </a:cubicBezTo>
                <a:cubicBezTo>
                  <a:pt x="96" y="0"/>
                  <a:pt x="0" y="101"/>
                  <a:pt x="0" y="211"/>
                </a:cubicBezTo>
                <a:cubicBezTo>
                  <a:pt x="0" y="321"/>
                  <a:pt x="96" y="420"/>
                  <a:pt x="213" y="410"/>
                </a:cubicBezTo>
                <a:cubicBezTo>
                  <a:pt x="213" y="410"/>
                  <a:pt x="213" y="410"/>
                  <a:pt x="213" y="410"/>
                </a:cubicBezTo>
                <a:cubicBezTo>
                  <a:pt x="233" y="444"/>
                  <a:pt x="256" y="475"/>
                  <a:pt x="280" y="495"/>
                </a:cubicBezTo>
                <a:cubicBezTo>
                  <a:pt x="277" y="464"/>
                  <a:pt x="277" y="433"/>
                  <a:pt x="282" y="397"/>
                </a:cubicBezTo>
                <a:cubicBezTo>
                  <a:pt x="378" y="368"/>
                  <a:pt x="428" y="296"/>
                  <a:pt x="428" y="20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75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91551" y="2240868"/>
            <a:ext cx="16117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Flight experience-</a:t>
            </a:r>
          </a:p>
          <a:p>
            <a:r>
              <a:rPr lang="en-US" sz="1400" dirty="0">
                <a:solidFill>
                  <a:srgbClr val="FFFFFF"/>
                </a:solidFill>
              </a:rPr>
              <a:t>Smooth, safe, reliable, comfortable, efficient,  enjoyed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8731" y="2294875"/>
            <a:ext cx="17851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About the staff-</a:t>
            </a:r>
          </a:p>
          <a:p>
            <a:r>
              <a:rPr lang="en-US" sz="1400" dirty="0">
                <a:solidFill>
                  <a:srgbClr val="FFFFFF"/>
                </a:solidFill>
              </a:rPr>
              <a:t>Friendly, Courteous, polite, generous, hospitable, cheerful, helpful, attentive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70897" y="2294875"/>
            <a:ext cx="15844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FFFF"/>
                </a:solidFill>
              </a:rPr>
              <a:t>Good, great, nice, best, excellent, pleasant Neat, clean</a:t>
            </a:r>
            <a:endParaRPr lang="en-US" sz="1600" dirty="0">
              <a:solidFill>
                <a:srgbClr val="FFFFFF"/>
              </a:solidFill>
            </a:endParaRPr>
          </a:p>
        </p:txBody>
      </p:sp>
      <p:grpSp>
        <p:nvGrpSpPr>
          <p:cNvPr id="26" name="Group 4"/>
          <p:cNvGrpSpPr>
            <a:grpSpLocks noChangeAspect="1"/>
          </p:cNvGrpSpPr>
          <p:nvPr/>
        </p:nvGrpSpPr>
        <p:grpSpPr bwMode="auto">
          <a:xfrm>
            <a:off x="2053870" y="4114802"/>
            <a:ext cx="663766" cy="1317625"/>
            <a:chOff x="1506" y="3505"/>
            <a:chExt cx="871" cy="1729"/>
          </a:xfrm>
          <a:solidFill>
            <a:schemeClr val="accent1"/>
          </a:solidFill>
        </p:grpSpPr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3705886" y="4114802"/>
            <a:ext cx="663766" cy="1317625"/>
            <a:chOff x="1506" y="3505"/>
            <a:chExt cx="871" cy="1729"/>
          </a:xfrm>
          <a:solidFill>
            <a:schemeClr val="accent4"/>
          </a:solidFill>
        </p:grpSpPr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oup 4"/>
          <p:cNvGrpSpPr>
            <a:grpSpLocks noChangeAspect="1"/>
          </p:cNvGrpSpPr>
          <p:nvPr/>
        </p:nvGrpSpPr>
        <p:grpSpPr bwMode="auto">
          <a:xfrm>
            <a:off x="4531894" y="4114802"/>
            <a:ext cx="663766" cy="1317625"/>
            <a:chOff x="1506" y="3505"/>
            <a:chExt cx="871" cy="1729"/>
          </a:xfrm>
          <a:solidFill>
            <a:schemeClr val="accent5"/>
          </a:solidFill>
        </p:grpSpPr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"/>
          <p:cNvGrpSpPr>
            <a:grpSpLocks noChangeAspect="1"/>
          </p:cNvGrpSpPr>
          <p:nvPr/>
        </p:nvGrpSpPr>
        <p:grpSpPr bwMode="auto">
          <a:xfrm>
            <a:off x="2879878" y="4114802"/>
            <a:ext cx="663766" cy="1317625"/>
            <a:chOff x="1506" y="3505"/>
            <a:chExt cx="871" cy="1729"/>
          </a:xfrm>
          <a:solidFill>
            <a:schemeClr val="accent2"/>
          </a:solidFill>
        </p:grpSpPr>
        <p:sp>
          <p:nvSpPr>
            <p:cNvPr id="46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87C81E52-5AAE-486D-85A9-55FF65075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4569418"/>
              </p:ext>
            </p:extLst>
          </p:nvPr>
        </p:nvGraphicFramePr>
        <p:xfrm>
          <a:off x="6338258" y="1690688"/>
          <a:ext cx="5562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03288E9-ACDE-499D-B89C-A0B705B5E6BE}"/>
              </a:ext>
            </a:extLst>
          </p:cNvPr>
          <p:cNvSpPr txBox="1"/>
          <p:nvPr/>
        </p:nvSpPr>
        <p:spPr>
          <a:xfrm>
            <a:off x="838200" y="1438930"/>
            <a:ext cx="2449197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 sz="1920" b="1" i="0" u="none" strike="noStrike" kern="1200" cap="all" spc="100" normalizeH="0" baseline="0">
                <a:ln>
                  <a:noFill/>
                </a:ln>
                <a:solidFill>
                  <a:prstClr val="white"/>
                </a:solidFill>
                <a:latin typeface="+mn-lt"/>
                <a:ea typeface="+mn-ea"/>
                <a:cs typeface="+mn-cs"/>
              </a:defRPr>
            </a:pPr>
            <a:r>
              <a:rPr lang="en-US" sz="1920" b="1" cap="all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Positive feedback</a:t>
            </a:r>
            <a:endParaRPr lang="en-IN" sz="1920" b="1" cap="all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90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/>
      <p:bldP spid="15" grpId="0"/>
      <p:bldP spid="18" grpId="0"/>
      <p:bldGraphic spid="22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C27D8C-DA6C-41DA-9E89-71A2FD36A069}"/>
              </a:ext>
            </a:extLst>
          </p:cNvPr>
          <p:cNvSpPr/>
          <p:nvPr/>
        </p:nvSpPr>
        <p:spPr>
          <a:xfrm>
            <a:off x="0" y="0"/>
            <a:ext cx="3572928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8AD868-0F62-467E-9637-9674AEBDA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54" y="2007471"/>
            <a:ext cx="4699032" cy="31363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312A0F-9718-4129-AF5D-C53BCDEB760D}"/>
              </a:ext>
            </a:extLst>
          </p:cNvPr>
          <p:cNvSpPr/>
          <p:nvPr/>
        </p:nvSpPr>
        <p:spPr>
          <a:xfrm>
            <a:off x="3597110" y="-13342"/>
            <a:ext cx="8718599" cy="6858000"/>
          </a:xfrm>
          <a:prstGeom prst="rect">
            <a:avLst/>
          </a:prstGeom>
          <a:solidFill>
            <a:srgbClr val="1353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2525485" y="672458"/>
            <a:ext cx="8664120" cy="5486400"/>
          </a:xfrm>
          <a:prstGeom prst="rect">
            <a:avLst/>
          </a:prstGeom>
          <a:solidFill>
            <a:srgbClr val="2B5DA2">
              <a:alpha val="94000"/>
            </a:srgbClr>
          </a:solidFill>
        </p:spPr>
      </p:sp>
      <p:sp>
        <p:nvSpPr>
          <p:cNvPr id="10" name="TextBox 10"/>
          <p:cNvSpPr txBox="1"/>
          <p:nvPr/>
        </p:nvSpPr>
        <p:spPr>
          <a:xfrm>
            <a:off x="3597110" y="2861660"/>
            <a:ext cx="700496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</a:rPr>
              <a:t>Recommendations</a:t>
            </a:r>
            <a:endParaRPr lang="en-US" sz="4400" dirty="0">
              <a:solidFill>
                <a:schemeClr val="bg1"/>
              </a:solidFill>
              <a:latin typeface="Aileron Heavy Bold"/>
            </a:endParaRPr>
          </a:p>
        </p:txBody>
      </p:sp>
    </p:spTree>
    <p:extLst>
      <p:ext uri="{BB962C8B-B14F-4D97-AF65-F5344CB8AC3E}">
        <p14:creationId xmlns:p14="http://schemas.microsoft.com/office/powerpoint/2010/main" val="1012004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7FBF-E787-4DDD-B1F5-35A5C45DD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5" y="219159"/>
            <a:ext cx="10515600" cy="693654"/>
          </a:xfrm>
        </p:spPr>
        <p:txBody>
          <a:bodyPr>
            <a:normAutofit fontScale="90000"/>
          </a:bodyPr>
          <a:lstStyle/>
          <a:p>
            <a:r>
              <a:rPr lang="en-IN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197F7-3FD4-4D70-A626-BD13B29F5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634080"/>
          </a:xfrm>
        </p:spPr>
        <p:txBody>
          <a:bodyPr/>
          <a:lstStyle/>
          <a:p>
            <a:pPr marL="0" indent="0">
              <a:buNone/>
            </a:pPr>
            <a:r>
              <a:rPr lang="en-IN" sz="2400" dirty="0"/>
              <a:t>Compensations through </a:t>
            </a:r>
          </a:p>
          <a:p>
            <a:r>
              <a:rPr lang="en-IN" sz="2400" dirty="0"/>
              <a:t>Access to VIP lounge </a:t>
            </a:r>
          </a:p>
          <a:p>
            <a:r>
              <a:rPr lang="en-IN" sz="2400" dirty="0"/>
              <a:t>Food/Snack vouchers or gift cards that passenger can avail in flight or at the airport(sent digitally)</a:t>
            </a:r>
          </a:p>
          <a:p>
            <a:r>
              <a:rPr lang="en-IN" sz="2400" dirty="0"/>
              <a:t>Complimentary snack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3C767-49ED-46A8-BD09-7FAE1EC7E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268" y="1"/>
            <a:ext cx="3308732" cy="2165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D26C1D-EAE7-4684-8C2F-83CB36DB8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751" y="1556193"/>
            <a:ext cx="3308733" cy="24718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A8364C-13A4-4886-B1F3-7B9F07F785FD}"/>
              </a:ext>
            </a:extLst>
          </p:cNvPr>
          <p:cNvSpPr/>
          <p:nvPr/>
        </p:nvSpPr>
        <p:spPr>
          <a:xfrm>
            <a:off x="838200" y="1213854"/>
            <a:ext cx="3866148" cy="530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Flight Delays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FE3E50-594A-4FDB-9DD6-EDDBC9DCC597}"/>
              </a:ext>
            </a:extLst>
          </p:cNvPr>
          <p:cNvSpPr txBox="1">
            <a:spLocks/>
          </p:cNvSpPr>
          <p:nvPr/>
        </p:nvSpPr>
        <p:spPr>
          <a:xfrm>
            <a:off x="838200" y="5071476"/>
            <a:ext cx="5257800" cy="1567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400" dirty="0"/>
              <a:t>More opportunities for Blue status members to upgrade to Silver and Gold status though point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914CA3-EDB4-4998-9389-724083318EC8}"/>
              </a:ext>
            </a:extLst>
          </p:cNvPr>
          <p:cNvSpPr/>
          <p:nvPr/>
        </p:nvSpPr>
        <p:spPr>
          <a:xfrm>
            <a:off x="838200" y="4459705"/>
            <a:ext cx="3866148" cy="530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Airline status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E96C08C5-5B66-4DB1-9CDF-E2260F432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846" y="3490220"/>
            <a:ext cx="3308733" cy="336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330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person, car, cabin&#10;&#10;Description automatically generated">
            <a:extLst>
              <a:ext uri="{FF2B5EF4-FFF2-40B4-BE49-F238E27FC236}">
                <a16:creationId xmlns:a16="http://schemas.microsoft.com/office/drawing/2014/main" id="{C6095EBD-76B3-45D7-89C8-AD3D0089D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636" y="0"/>
            <a:ext cx="3463364" cy="2310063"/>
          </a:xfrm>
        </p:spPr>
      </p:pic>
      <p:pic>
        <p:nvPicPr>
          <p:cNvPr id="5" name="Picture 4" descr="A picture containing person, older&#10;&#10;Description automatically generated">
            <a:extLst>
              <a:ext uri="{FF2B5EF4-FFF2-40B4-BE49-F238E27FC236}">
                <a16:creationId xmlns:a16="http://schemas.microsoft.com/office/drawing/2014/main" id="{0708D7B3-3BA9-4E81-B0E8-66F0652FF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586" y="1331230"/>
            <a:ext cx="3610699" cy="2406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368411-8BDF-4FDA-8FA9-7FBAE0B907CA}"/>
              </a:ext>
            </a:extLst>
          </p:cNvPr>
          <p:cNvSpPr txBox="1"/>
          <p:nvPr/>
        </p:nvSpPr>
        <p:spPr>
          <a:xfrm>
            <a:off x="825870" y="1572449"/>
            <a:ext cx="61655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Special care and attention to senior citizens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Checking up on them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Making sure they are comfortable- pillow/blanket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Meal on time (as they have to take medicines)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96070E-813A-4E5C-936B-8A6886AAABEF}"/>
              </a:ext>
            </a:extLst>
          </p:cNvPr>
          <p:cNvSpPr/>
          <p:nvPr/>
        </p:nvSpPr>
        <p:spPr>
          <a:xfrm>
            <a:off x="822158" y="1053434"/>
            <a:ext cx="3866148" cy="530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Senior citizens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32D576-43FD-4C77-81F0-00F0AC039BC0}"/>
              </a:ext>
            </a:extLst>
          </p:cNvPr>
          <p:cNvSpPr/>
          <p:nvPr/>
        </p:nvSpPr>
        <p:spPr>
          <a:xfrm>
            <a:off x="822158" y="3076765"/>
            <a:ext cx="3866148" cy="530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Pricing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735E3A3-6CBD-4F5D-8443-899AD4DEB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5" y="219159"/>
            <a:ext cx="10515600" cy="693654"/>
          </a:xfrm>
        </p:spPr>
        <p:txBody>
          <a:bodyPr>
            <a:normAutofit fontScale="90000"/>
          </a:bodyPr>
          <a:lstStyle/>
          <a:p>
            <a:r>
              <a:rPr lang="en-IN" dirty="0"/>
              <a:t>Recommendations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EB7399-20AD-459E-847F-77B06E3A79A6}"/>
              </a:ext>
            </a:extLst>
          </p:cNvPr>
          <p:cNvSpPr txBox="1"/>
          <p:nvPr/>
        </p:nvSpPr>
        <p:spPr>
          <a:xfrm>
            <a:off x="822158" y="3632575"/>
            <a:ext cx="66944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Customer retention and engagement-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Point based system to attract price sensitive demographics </a:t>
            </a:r>
          </a:p>
          <a:p>
            <a:r>
              <a:rPr lang="en-IN" sz="2000" dirty="0"/>
              <a:t>encourage them to keep flying with us</a:t>
            </a:r>
          </a:p>
          <a:p>
            <a:endParaRPr lang="en-IN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194E8A-F6F6-41D7-BAFD-9B0BFA9A3B8F}"/>
              </a:ext>
            </a:extLst>
          </p:cNvPr>
          <p:cNvSpPr/>
          <p:nvPr/>
        </p:nvSpPr>
        <p:spPr>
          <a:xfrm>
            <a:off x="822158" y="4834608"/>
            <a:ext cx="3866148" cy="530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Type of travel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0032CF-0D6D-4CBE-A73F-D8602B485C1F}"/>
              </a:ext>
            </a:extLst>
          </p:cNvPr>
          <p:cNvSpPr txBox="1"/>
          <p:nvPr/>
        </p:nvSpPr>
        <p:spPr>
          <a:xfrm>
            <a:off x="822158" y="5502972"/>
            <a:ext cx="72791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Personal travel passengers may be going for vacation</a:t>
            </a:r>
          </a:p>
          <a:p>
            <a:r>
              <a:rPr lang="en-IN" sz="2000" dirty="0"/>
              <a:t>So we need to make their flight as enjoyable as possible.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May be give them vouchers of museums or theatres by collaborating with them</a:t>
            </a:r>
          </a:p>
          <a:p>
            <a:endParaRPr lang="en-IN" sz="2000" dirty="0"/>
          </a:p>
        </p:txBody>
      </p:sp>
      <p:pic>
        <p:nvPicPr>
          <p:cNvPr id="22" name="Picture 40">
            <a:extLst>
              <a:ext uri="{FF2B5EF4-FFF2-40B4-BE49-F238E27FC236}">
                <a16:creationId xmlns:a16="http://schemas.microsoft.com/office/drawing/2014/main" id="{3470E885-3092-4F42-A395-C4B3E3DBF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474" y="3467473"/>
            <a:ext cx="3913413" cy="339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287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plane, sky, outdoor, airplane&#10;&#10;Description automatically generated">
            <a:extLst>
              <a:ext uri="{FF2B5EF4-FFF2-40B4-BE49-F238E27FC236}">
                <a16:creationId xmlns:a16="http://schemas.microsoft.com/office/drawing/2014/main" id="{C9305D3D-A2CF-4811-8E11-42FA46C36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40153" y="0"/>
            <a:ext cx="3857625" cy="685800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2764971" y="672458"/>
            <a:ext cx="8664120" cy="5486400"/>
          </a:xfrm>
          <a:prstGeom prst="rect">
            <a:avLst/>
          </a:prstGeom>
          <a:solidFill>
            <a:srgbClr val="2B5DA2">
              <a:alpha val="94000"/>
            </a:srgbClr>
          </a:solidFill>
        </p:spPr>
      </p:sp>
      <p:sp>
        <p:nvSpPr>
          <p:cNvPr id="9" name="TextBox 9"/>
          <p:cNvSpPr txBox="1"/>
          <p:nvPr/>
        </p:nvSpPr>
        <p:spPr>
          <a:xfrm>
            <a:off x="4855355" y="2136486"/>
            <a:ext cx="5818439" cy="2878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chemeClr val="bg1"/>
                </a:solidFill>
              </a:rPr>
              <a:t>Business Questions</a:t>
            </a:r>
          </a:p>
          <a:p>
            <a:pPr>
              <a:lnSpc>
                <a:spcPct val="150000"/>
              </a:lnSpc>
            </a:pPr>
            <a:r>
              <a:rPr lang="en-IN" sz="3200" dirty="0">
                <a:solidFill>
                  <a:schemeClr val="bg1"/>
                </a:solidFill>
              </a:rPr>
              <a:t>Analysis of data </a:t>
            </a:r>
          </a:p>
          <a:p>
            <a:pPr>
              <a:lnSpc>
                <a:spcPct val="150000"/>
              </a:lnSpc>
            </a:pPr>
            <a:r>
              <a:rPr lang="en-IN" sz="3200" dirty="0">
                <a:solidFill>
                  <a:schemeClr val="bg1"/>
                </a:solidFill>
              </a:rPr>
              <a:t>Root cause analysis </a:t>
            </a:r>
          </a:p>
          <a:p>
            <a:pPr>
              <a:lnSpc>
                <a:spcPct val="150000"/>
              </a:lnSpc>
            </a:pPr>
            <a:r>
              <a:rPr lang="en-IN" sz="3200" dirty="0">
                <a:solidFill>
                  <a:schemeClr val="bg1"/>
                </a:solidFill>
              </a:rPr>
              <a:t>Actionable Insights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66972" y="1163490"/>
            <a:ext cx="5818439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6000" dirty="0">
                <a:solidFill>
                  <a:srgbClr val="FFFFFF"/>
                </a:solidFill>
                <a:latin typeface="Aileron Heavy Bold"/>
              </a:rPr>
              <a:t>AGENDA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5711E2-73F7-4626-BFDA-46975F54F736}"/>
              </a:ext>
            </a:extLst>
          </p:cNvPr>
          <p:cNvSpPr txBox="1"/>
          <p:nvPr/>
        </p:nvSpPr>
        <p:spPr>
          <a:xfrm>
            <a:off x="4787673" y="7543800"/>
            <a:ext cx="38576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://amam92.blogspot.com/2018/03/airplane-iphone-wallpaper-download-free_5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/3.0/"/>
              </a:rPr>
              <a:t>CC BY</a:t>
            </a:r>
            <a:endParaRPr lang="en-IN" sz="900"/>
          </a:p>
        </p:txBody>
      </p:sp>
      <p:pic>
        <p:nvPicPr>
          <p:cNvPr id="25" name="Graphic 24" descr="Research">
            <a:extLst>
              <a:ext uri="{FF2B5EF4-FFF2-40B4-BE49-F238E27FC236}">
                <a16:creationId xmlns:a16="http://schemas.microsoft.com/office/drawing/2014/main" id="{95EBB134-EFB9-4487-850A-8797C13A4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1160" y="3862819"/>
            <a:ext cx="367218" cy="367218"/>
          </a:xfrm>
          <a:prstGeom prst="rect">
            <a:avLst/>
          </a:prstGeom>
        </p:spPr>
      </p:pic>
      <p:pic>
        <p:nvPicPr>
          <p:cNvPr id="27" name="Graphic 26" descr="Customer review">
            <a:extLst>
              <a:ext uri="{FF2B5EF4-FFF2-40B4-BE49-F238E27FC236}">
                <a16:creationId xmlns:a16="http://schemas.microsoft.com/office/drawing/2014/main" id="{0F4C7BD5-7565-4D3A-BDED-0986AD65E6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4516" y="2364547"/>
            <a:ext cx="434703" cy="434703"/>
          </a:xfrm>
          <a:prstGeom prst="rect">
            <a:avLst/>
          </a:prstGeom>
        </p:spPr>
      </p:pic>
      <p:pic>
        <p:nvPicPr>
          <p:cNvPr id="29" name="Graphic 28" descr="Statistics">
            <a:extLst>
              <a:ext uri="{FF2B5EF4-FFF2-40B4-BE49-F238E27FC236}">
                <a16:creationId xmlns:a16="http://schemas.microsoft.com/office/drawing/2014/main" id="{655F2BEE-0026-4297-88CF-8124B3DDC9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71" y="3103572"/>
            <a:ext cx="441596" cy="441596"/>
          </a:xfrm>
          <a:prstGeom prst="rect">
            <a:avLst/>
          </a:prstGeom>
        </p:spPr>
      </p:pic>
      <p:pic>
        <p:nvPicPr>
          <p:cNvPr id="31" name="Graphic 30" descr="Aspiration">
            <a:extLst>
              <a:ext uri="{FF2B5EF4-FFF2-40B4-BE49-F238E27FC236}">
                <a16:creationId xmlns:a16="http://schemas.microsoft.com/office/drawing/2014/main" id="{C06BE6CA-65DB-4776-ADCE-891F746D8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34516" y="4511027"/>
            <a:ext cx="503811" cy="50381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3BE6B-714A-4F68-89BC-9231D30564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1BB785-236A-4A36-83BB-62B208B76FB9}"/>
              </a:ext>
            </a:extLst>
          </p:cNvPr>
          <p:cNvSpPr txBox="1"/>
          <p:nvPr/>
        </p:nvSpPr>
        <p:spPr>
          <a:xfrm>
            <a:off x="5914560" y="1146237"/>
            <a:ext cx="5818439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/>
            <a:r>
              <a:rPr lang="en-US" sz="7200" dirty="0">
                <a:solidFill>
                  <a:srgbClr val="FFFFFF"/>
                </a:solidFill>
                <a:latin typeface="Aileron Heavy Bold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1730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BF19F93-F874-44EA-BF28-CEB967D38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253" y="0"/>
            <a:ext cx="103404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12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9D153C-B56E-4432-99AB-F94D4A5B86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53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F04E2-5D4D-4B0C-8CF4-217E956D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000" dirty="0">
                <a:solidFill>
                  <a:srgbClr val="FFFFFF"/>
                </a:solidFill>
                <a:latin typeface="Aileron Heavy Bold"/>
                <a:ea typeface="+mn-ea"/>
                <a:cs typeface="+mn-cs"/>
              </a:rPr>
              <a:t>BUSINESS</a:t>
            </a:r>
            <a:r>
              <a:rPr lang="en-IN" dirty="0"/>
              <a:t> </a:t>
            </a:r>
            <a:r>
              <a:rPr lang="en-IN" sz="6000" dirty="0">
                <a:solidFill>
                  <a:srgbClr val="FFFFFF"/>
                </a:solidFill>
                <a:latin typeface="Aileron Heavy Bold"/>
                <a:ea typeface="+mn-ea"/>
                <a:cs typeface="+mn-cs"/>
              </a:rPr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6B8F6-BF6A-4477-BCEC-A9F635C7F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535"/>
            <a:ext cx="10515600" cy="45814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3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1.What are the factors contributing to high NPS score?</a:t>
            </a:r>
          </a:p>
          <a:p>
            <a:pPr marL="0" indent="0">
              <a:buNone/>
            </a:pPr>
            <a:r>
              <a:rPr lang="en-IN" sz="23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2.How does NPS score vary by geographic location?</a:t>
            </a:r>
          </a:p>
          <a:p>
            <a:pPr marL="0" indent="0">
              <a:buNone/>
            </a:pPr>
            <a:r>
              <a:rPr lang="en-IN" sz="23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3.How does NPS score vary by age?</a:t>
            </a:r>
            <a:endParaRPr lang="en-IN" sz="23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23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4.Depending on the data, who is a better partner?</a:t>
            </a:r>
          </a:p>
          <a:p>
            <a:pPr marL="0" indent="0">
              <a:buNone/>
            </a:pPr>
            <a:r>
              <a:rPr lang="en-IN" sz="23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	1.Does Southeast Airlines need to adjust the number of their partners? </a:t>
            </a:r>
          </a:p>
          <a:p>
            <a:pPr marL="0" indent="0">
              <a:buNone/>
            </a:pPr>
            <a:r>
              <a:rPr lang="en-IN" sz="23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5.What factors contribute to low scores? </a:t>
            </a:r>
          </a:p>
          <a:p>
            <a:pPr marL="0" indent="0">
              <a:buNone/>
            </a:pPr>
            <a:r>
              <a:rPr lang="en-IN" sz="2300" dirty="0">
                <a:solidFill>
                  <a:schemeClr val="bg1"/>
                </a:solidFill>
                <a:latin typeface="Arial" panose="020B0604020202020204" pitchFamily="34" charset="0"/>
              </a:rPr>
              <a:t>6.How can we improve the NPS Score?</a:t>
            </a:r>
            <a:endParaRPr lang="en-IN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517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427906-70AC-4AB8-8E29-7932D79631D3}"/>
              </a:ext>
            </a:extLst>
          </p:cNvPr>
          <p:cNvSpPr/>
          <p:nvPr/>
        </p:nvSpPr>
        <p:spPr>
          <a:xfrm>
            <a:off x="0" y="0"/>
            <a:ext cx="12192000" cy="1295400"/>
          </a:xfrm>
          <a:prstGeom prst="rect">
            <a:avLst/>
          </a:prstGeom>
          <a:solidFill>
            <a:srgbClr val="1353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CDCBA-2B37-41F0-B563-AE94CF06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2" y="298146"/>
            <a:ext cx="10515600" cy="636361"/>
          </a:xfrm>
        </p:spPr>
        <p:txBody>
          <a:bodyPr>
            <a:normAutofit fontScale="90000"/>
          </a:bodyPr>
          <a:lstStyle/>
          <a:p>
            <a:r>
              <a:rPr lang="en-IN" sz="4000" dirty="0">
                <a:solidFill>
                  <a:schemeClr val="bg1"/>
                </a:solidFill>
                <a:latin typeface="Aileron Heavy Bold"/>
                <a:ea typeface="+mn-ea"/>
                <a:cs typeface="+mn-cs"/>
              </a:rPr>
              <a:t>Current Net promoter score is  ~8.90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5CA5ABC-1A4A-42E2-A206-4D281DDE27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0885504"/>
              </p:ext>
            </p:extLst>
          </p:nvPr>
        </p:nvGraphicFramePr>
        <p:xfrm>
          <a:off x="272142" y="1426028"/>
          <a:ext cx="3973286" cy="4909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0144EFAE-08BA-44BA-8B69-D46DB5FA06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86"/>
          <a:stretch/>
        </p:blipFill>
        <p:spPr>
          <a:xfrm>
            <a:off x="8044543" y="155348"/>
            <a:ext cx="3810000" cy="527957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AE0BBD85-44A0-4E58-ABB8-2DF67A9EFA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" t="30571" r="78575" b="31143"/>
          <a:stretch/>
        </p:blipFill>
        <p:spPr>
          <a:xfrm>
            <a:off x="7590542" y="157804"/>
            <a:ext cx="454002" cy="482828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2F4062-42DA-4AD2-AE22-068B57E60F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29"/>
          <a:stretch/>
        </p:blipFill>
        <p:spPr>
          <a:xfrm>
            <a:off x="7842984" y="636657"/>
            <a:ext cx="3810000" cy="506183"/>
          </a:xfrm>
          <a:prstGeom prst="rect">
            <a:avLst/>
          </a:prstGeom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1A081D9E-4B0D-4803-900D-BF2AF47DD2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1" t="30571" r="40571" b="31714"/>
          <a:stretch/>
        </p:blipFill>
        <p:spPr>
          <a:xfrm>
            <a:off x="9125135" y="155347"/>
            <a:ext cx="454003" cy="440649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F876D78A-52F8-4FB7-ACC9-7C7729271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14" t="30571" r="3714" b="31143"/>
          <a:stretch/>
        </p:blipFill>
        <p:spPr>
          <a:xfrm>
            <a:off x="10458219" y="155348"/>
            <a:ext cx="427496" cy="4406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D9354C-3A8E-42A6-B4C8-3F1889AC9DD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73824" y="1624149"/>
            <a:ext cx="3365500" cy="2230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82A507-6891-4F22-99B8-604F982606F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66814" y="3862160"/>
            <a:ext cx="3572510" cy="2473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19860E-5139-4DB4-8935-F141F679BE8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822533" y="3178629"/>
            <a:ext cx="2934037" cy="309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208BF5D-73D4-4622-82B4-E2F1702CFF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9141560"/>
              </p:ext>
            </p:extLst>
          </p:nvPr>
        </p:nvGraphicFramePr>
        <p:xfrm>
          <a:off x="902996" y="134899"/>
          <a:ext cx="4079550" cy="3023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3819EBA-C4D2-40FA-9B9C-4C7D4F3F9D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4617036"/>
              </p:ext>
            </p:extLst>
          </p:nvPr>
        </p:nvGraphicFramePr>
        <p:xfrm>
          <a:off x="1003561" y="2796858"/>
          <a:ext cx="4079550" cy="3023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795FDE-E684-4256-815B-392492266C0F}"/>
              </a:ext>
            </a:extLst>
          </p:cNvPr>
          <p:cNvSpPr txBox="1"/>
          <p:nvPr/>
        </p:nvSpPr>
        <p:spPr>
          <a:xfrm>
            <a:off x="3657599" y="2915045"/>
            <a:ext cx="690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10%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F82A6-6D72-48B3-9E45-4483BA5F74C0}"/>
              </a:ext>
            </a:extLst>
          </p:cNvPr>
          <p:cNvSpPr txBox="1"/>
          <p:nvPr/>
        </p:nvSpPr>
        <p:spPr>
          <a:xfrm>
            <a:off x="4052595" y="5635311"/>
            <a:ext cx="690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30%</a:t>
            </a:r>
            <a:endParaRPr lang="en-IN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A6635BB-A659-45AD-A101-3D631559A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1412894"/>
              </p:ext>
            </p:extLst>
          </p:nvPr>
        </p:nvGraphicFramePr>
        <p:xfrm>
          <a:off x="6195528" y="1418253"/>
          <a:ext cx="5775648" cy="4475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5F6FDB5-D518-4E18-9029-87BBB10639CA}"/>
              </a:ext>
            </a:extLst>
          </p:cNvPr>
          <p:cNvSpPr txBox="1"/>
          <p:nvPr/>
        </p:nvSpPr>
        <p:spPr>
          <a:xfrm>
            <a:off x="10061508" y="5635311"/>
            <a:ext cx="690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36%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D23798-4CB7-4EF4-9FCB-F7DDE038BAEE}"/>
              </a:ext>
            </a:extLst>
          </p:cNvPr>
          <p:cNvSpPr/>
          <p:nvPr/>
        </p:nvSpPr>
        <p:spPr>
          <a:xfrm>
            <a:off x="0" y="0"/>
            <a:ext cx="12192000" cy="1038023"/>
          </a:xfrm>
          <a:prstGeom prst="rect">
            <a:avLst/>
          </a:prstGeom>
          <a:solidFill>
            <a:srgbClr val="1353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Linear relationship </a:t>
            </a:r>
          </a:p>
        </p:txBody>
      </p:sp>
    </p:spTree>
    <p:extLst>
      <p:ext uri="{BB962C8B-B14F-4D97-AF65-F5344CB8AC3E}">
        <p14:creationId xmlns:p14="http://schemas.microsoft.com/office/powerpoint/2010/main" val="1384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FEE6C2-B290-4018-8637-2E96BB6FBA95}"/>
              </a:ext>
            </a:extLst>
          </p:cNvPr>
          <p:cNvSpPr/>
          <p:nvPr/>
        </p:nvSpPr>
        <p:spPr>
          <a:xfrm>
            <a:off x="0" y="0"/>
            <a:ext cx="3629667" cy="6858000"/>
          </a:xfrm>
          <a:prstGeom prst="rect">
            <a:avLst/>
          </a:prstGeom>
          <a:solidFill>
            <a:srgbClr val="1353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3600" dirty="0">
                <a:solidFill>
                  <a:srgbClr val="FFFFFF"/>
                </a:solidFill>
                <a:latin typeface="Aileron Heavy Bold"/>
              </a:rPr>
              <a:t>likelihood  to recommend with respect to Gender and 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89FA78-A0C0-47F4-BC2F-E74FECE756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90381" y="0"/>
            <a:ext cx="4011238" cy="346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D89133-50BC-4B0F-B88F-D42C56CB99F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62332" y="0"/>
            <a:ext cx="3321353" cy="3467200"/>
          </a:xfrm>
          <a:prstGeom prst="rect">
            <a:avLst/>
          </a:prstGeom>
        </p:spPr>
      </p:pic>
      <p:pic>
        <p:nvPicPr>
          <p:cNvPr id="5" name="Picture 27">
            <a:extLst>
              <a:ext uri="{FF2B5EF4-FFF2-40B4-BE49-F238E27FC236}">
                <a16:creationId xmlns:a16="http://schemas.microsoft.com/office/drawing/2014/main" id="{8657A7B0-425E-4E5F-8886-85B08CBCB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857" y="3467201"/>
            <a:ext cx="3357437" cy="326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>
            <a:extLst>
              <a:ext uri="{FF2B5EF4-FFF2-40B4-BE49-F238E27FC236}">
                <a16:creationId xmlns:a16="http://schemas.microsoft.com/office/drawing/2014/main" id="{A0775F80-FF1F-4EF0-B49E-205C2A446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782" y="3467200"/>
            <a:ext cx="3357437" cy="334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806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FEE6C2-B290-4018-8637-2E96BB6FBA95}"/>
              </a:ext>
            </a:extLst>
          </p:cNvPr>
          <p:cNvSpPr/>
          <p:nvPr/>
        </p:nvSpPr>
        <p:spPr>
          <a:xfrm>
            <a:off x="0" y="0"/>
            <a:ext cx="3629667" cy="6858000"/>
          </a:xfrm>
          <a:prstGeom prst="rect">
            <a:avLst/>
          </a:prstGeom>
          <a:solidFill>
            <a:srgbClr val="1353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3600" dirty="0">
                <a:solidFill>
                  <a:srgbClr val="FFFFFF"/>
                </a:solidFill>
                <a:latin typeface="Aileron Heavy Bold"/>
              </a:rPr>
              <a:t>likelihood  to recommend with respect to Age and Airline status</a:t>
            </a:r>
          </a:p>
        </p:txBody>
      </p:sp>
      <p:pic>
        <p:nvPicPr>
          <p:cNvPr id="2049" name="Picture 18">
            <a:extLst>
              <a:ext uri="{FF2B5EF4-FFF2-40B4-BE49-F238E27FC236}">
                <a16:creationId xmlns:a16="http://schemas.microsoft.com/office/drawing/2014/main" id="{0DBB42E8-DC41-4AE0-9EB1-A16765A5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736" y="3429000"/>
            <a:ext cx="362966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11">
            <a:extLst>
              <a:ext uri="{FF2B5EF4-FFF2-40B4-BE49-F238E27FC236}">
                <a16:creationId xmlns:a16="http://schemas.microsoft.com/office/drawing/2014/main" id="{2E34D5EA-A32D-4AD7-A7F0-91B9953F6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143" y="3429000"/>
            <a:ext cx="3357437" cy="341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DA0E61-D99D-4668-BC9F-6E9FCA232A0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287465" y="91373"/>
            <a:ext cx="3442937" cy="3206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532ADA-9C38-4CFB-8BE9-96F32582A80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145968" y="91373"/>
            <a:ext cx="3467611" cy="33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99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32">
            <a:extLst>
              <a:ext uri="{FF2B5EF4-FFF2-40B4-BE49-F238E27FC236}">
                <a16:creationId xmlns:a16="http://schemas.microsoft.com/office/drawing/2014/main" id="{D3E76DB6-9245-485C-8F5A-2B7A69DC7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974" y="73990"/>
            <a:ext cx="3485459" cy="339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33">
            <a:extLst>
              <a:ext uri="{FF2B5EF4-FFF2-40B4-BE49-F238E27FC236}">
                <a16:creationId xmlns:a16="http://schemas.microsoft.com/office/drawing/2014/main" id="{5ABA5954-943F-4D30-8922-07D9C53E6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474" y="0"/>
            <a:ext cx="3485459" cy="343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39">
            <a:extLst>
              <a:ext uri="{FF2B5EF4-FFF2-40B4-BE49-F238E27FC236}">
                <a16:creationId xmlns:a16="http://schemas.microsoft.com/office/drawing/2014/main" id="{8F7A4B0C-A294-41DF-9608-5E003B0B9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09" y="3536254"/>
            <a:ext cx="3713200" cy="324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40">
            <a:extLst>
              <a:ext uri="{FF2B5EF4-FFF2-40B4-BE49-F238E27FC236}">
                <a16:creationId xmlns:a16="http://schemas.microsoft.com/office/drawing/2014/main" id="{2DABA7EB-B174-4A40-AA6C-BB2845DCA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474" y="3467473"/>
            <a:ext cx="3913413" cy="339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A8BD8E-2B6B-432A-A27F-5A0B25F46926}"/>
              </a:ext>
            </a:extLst>
          </p:cNvPr>
          <p:cNvSpPr/>
          <p:nvPr/>
        </p:nvSpPr>
        <p:spPr>
          <a:xfrm>
            <a:off x="0" y="0"/>
            <a:ext cx="3629667" cy="6858000"/>
          </a:xfrm>
          <a:prstGeom prst="rect">
            <a:avLst/>
          </a:prstGeom>
          <a:solidFill>
            <a:srgbClr val="1353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3600" dirty="0">
                <a:solidFill>
                  <a:srgbClr val="FFFFFF"/>
                </a:solidFill>
                <a:latin typeface="Aileron Heavy Bold"/>
              </a:rPr>
              <a:t>likelihood  to recommend with respect to Age and Airline status</a:t>
            </a:r>
          </a:p>
        </p:txBody>
      </p:sp>
    </p:spTree>
    <p:extLst>
      <p:ext uri="{BB962C8B-B14F-4D97-AF65-F5344CB8AC3E}">
        <p14:creationId xmlns:p14="http://schemas.microsoft.com/office/powerpoint/2010/main" val="1696485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71E437-8FA2-45E2-875F-6192A2A6A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505"/>
            <a:ext cx="12192000" cy="567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50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1088</Words>
  <Application>Microsoft Office PowerPoint</Application>
  <PresentationFormat>Widescreen</PresentationFormat>
  <Paragraphs>153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Aileron Heavy Bold</vt:lpstr>
      <vt:lpstr>Aileron Regular</vt:lpstr>
      <vt:lpstr>Arial</vt:lpstr>
      <vt:lpstr>Calibri</vt:lpstr>
      <vt:lpstr>Calibri Light</vt:lpstr>
      <vt:lpstr>Times New Roman</vt:lpstr>
      <vt:lpstr>YACgEe79vK0 0</vt:lpstr>
      <vt:lpstr>Office Theme</vt:lpstr>
      <vt:lpstr>PowerPoint Presentation</vt:lpstr>
      <vt:lpstr>PowerPoint Presentation</vt:lpstr>
      <vt:lpstr>BUSINESS QUESTIONS</vt:lpstr>
      <vt:lpstr>Current Net promoter score is  ~8.90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DETRACTOR GROUPS </vt:lpstr>
      <vt:lpstr>PROMOTERS GROUPS </vt:lpstr>
      <vt:lpstr>FEEDBACK</vt:lpstr>
      <vt:lpstr>PowerPoint Presentation</vt:lpstr>
      <vt:lpstr>Recommendations</vt:lpstr>
      <vt:lpstr>Recommendations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Divya</dc:creator>
  <cp:lastModifiedBy>Divya</cp:lastModifiedBy>
  <cp:revision>115</cp:revision>
  <dcterms:created xsi:type="dcterms:W3CDTF">2020-11-30T15:58:52Z</dcterms:created>
  <dcterms:modified xsi:type="dcterms:W3CDTF">2020-12-03T14:46:55Z</dcterms:modified>
</cp:coreProperties>
</file>